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slides/slide34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5.xml" ContentType="application/vnd.openxmlformats-officedocument.presentationml.slide+xml"/>
  <Override PartName="/ppt/presentation.xml" ContentType="application/vnd.openxmlformats-officedocument.presentationml.presentation.main+xml"/>
  <Override PartName="/ppt/slides/slide33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19.xml" ContentType="application/vnd.openxmlformats-officedocument.presentationml.slide+xml"/>
  <Override PartName="/ppt/slides/slide11.xml" ContentType="application/vnd.openxmlformats-officedocument.presentationml.slide+xml"/>
  <Override PartName="/ppt/slides/slide21.xml" ContentType="application/vnd.openxmlformats-officedocument.presentationml.slide+xml"/>
  <Override PartName="/ppt/slides/slide28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20.xml" ContentType="application/vnd.openxmlformats-officedocument.presentationml.slide+xml"/>
  <Override PartName="/ppt/slides/slide29.xml" ContentType="application/vnd.openxmlformats-officedocument.presentationml.slide+xml"/>
  <Override PartName="/ppt/slides/slide3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2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Masters/slideMaster4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7.xml" ContentType="application/vnd.openxmlformats-officedocument.presentationml.slideMaster+xml"/>
  <Override PartName="/ppt/notesSlides/notesSlide6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1.xml" ContentType="application/vnd.openxmlformats-officedocument.presentationml.notesSlide+xml"/>
  <Override PartName="/ppt/slideLayouts/slideLayout20.xml" ContentType="application/vnd.openxmlformats-officedocument.presentationml.slideLayout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1.xml" ContentType="application/vnd.openxmlformats-officedocument.presentationml.notesSlide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7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slideMasters/slideMaster1.xml" ContentType="application/vnd.openxmlformats-officedocument.presentationml.slideMaster+xml"/>
  <Override PartName="/ppt/notesSlides/notesSlide38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1.xml" ContentType="application/vnd.openxmlformats-officedocument.presentationml.notesSlide+xml"/>
  <Override PartName="/ppt/theme/theme5.xml" ContentType="application/vnd.openxmlformats-officedocument.theme+xml"/>
  <Override PartName="/ppt/theme/theme4.xml" ContentType="application/vnd.openxmlformats-officedocument.theme+xml"/>
  <Override PartName="/ppt/theme/theme3.xml" ContentType="application/vnd.openxmlformats-officedocument.theme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theme/theme8.xml" ContentType="application/vnd.openxmlformats-officedocument.theme+xml"/>
  <Override PartName="/ppt/theme/theme7.xml" ContentType="application/vnd.openxmlformats-officedocument.theme+xml"/>
  <Override PartName="/ppt/theme/theme6.xml" ContentType="application/vnd.openxmlformats-officedocument.theme+xml"/>
  <Override PartName="/ppt/theme/theme10.xml" ContentType="application/vnd.openxmlformats-officedocument.theme+xml"/>
  <Override PartName="/ppt/theme/theme9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8" r:id="rId1"/>
    <p:sldMasterId id="2147483669" r:id="rId2"/>
    <p:sldMasterId id="2147483670" r:id="rId3"/>
    <p:sldMasterId id="2147483671" r:id="rId4"/>
    <p:sldMasterId id="2147483672" r:id="rId5"/>
    <p:sldMasterId id="2147483673" r:id="rId6"/>
    <p:sldMasterId id="2147483674" r:id="rId7"/>
    <p:sldMasterId id="2147483675" r:id="rId8"/>
    <p:sldMasterId id="2147483676" r:id="rId9"/>
    <p:sldMasterId id="2147483677" r:id="rId10"/>
    <p:sldMasterId id="2147483678" r:id="rId11"/>
    <p:sldMasterId id="2147483679" r:id="rId12"/>
  </p:sldMasterIdLst>
  <p:notesMasterIdLst>
    <p:notesMasterId r:id="rId51"/>
  </p:notesMasterIdLst>
  <p:sldIdLst>
    <p:sldId id="256" r:id="rId13"/>
    <p:sldId id="257" r:id="rId14"/>
    <p:sldId id="258" r:id="rId15"/>
    <p:sldId id="259" r:id="rId16"/>
    <p:sldId id="260" r:id="rId17"/>
    <p:sldId id="261" r:id="rId18"/>
    <p:sldId id="262" r:id="rId19"/>
    <p:sldId id="263" r:id="rId20"/>
    <p:sldId id="264" r:id="rId21"/>
    <p:sldId id="265" r:id="rId22"/>
    <p:sldId id="266" r:id="rId23"/>
    <p:sldId id="267" r:id="rId24"/>
    <p:sldId id="268" r:id="rId25"/>
    <p:sldId id="269" r:id="rId26"/>
    <p:sldId id="270" r:id="rId27"/>
    <p:sldId id="271" r:id="rId28"/>
    <p:sldId id="272" r:id="rId29"/>
    <p:sldId id="273" r:id="rId30"/>
    <p:sldId id="274" r:id="rId31"/>
    <p:sldId id="275" r:id="rId32"/>
    <p:sldId id="276" r:id="rId33"/>
    <p:sldId id="277" r:id="rId34"/>
    <p:sldId id="278" r:id="rId35"/>
    <p:sldId id="279" r:id="rId36"/>
    <p:sldId id="280" r:id="rId37"/>
    <p:sldId id="281" r:id="rId38"/>
    <p:sldId id="282" r:id="rId39"/>
    <p:sldId id="283" r:id="rId40"/>
    <p:sldId id="284" r:id="rId41"/>
    <p:sldId id="285" r:id="rId42"/>
    <p:sldId id="286" r:id="rId43"/>
    <p:sldId id="287" r:id="rId44"/>
    <p:sldId id="288" r:id="rId45"/>
    <p:sldId id="289" r:id="rId46"/>
    <p:sldId id="290" r:id="rId47"/>
    <p:sldId id="291" r:id="rId48"/>
    <p:sldId id="292" r:id="rId49"/>
    <p:sldId id="293" r:id="rId50"/>
  </p:sldIdLst>
  <p:sldSz cx="9144000" cy="6858000" type="screen4x3"/>
  <p:notesSz cx="7315200" cy="96012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1474" y="6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.xml"/><Relationship Id="rId18" Type="http://schemas.openxmlformats.org/officeDocument/2006/relationships/slide" Target="slides/slide6.xml"/><Relationship Id="rId26" Type="http://schemas.openxmlformats.org/officeDocument/2006/relationships/slide" Target="slides/slide14.xml"/><Relationship Id="rId39" Type="http://schemas.openxmlformats.org/officeDocument/2006/relationships/slide" Target="slides/slide27.xml"/><Relationship Id="rId21" Type="http://schemas.openxmlformats.org/officeDocument/2006/relationships/slide" Target="slides/slide9.xml"/><Relationship Id="rId34" Type="http://schemas.openxmlformats.org/officeDocument/2006/relationships/slide" Target="slides/slide22.xml"/><Relationship Id="rId42" Type="http://schemas.openxmlformats.org/officeDocument/2006/relationships/slide" Target="slides/slide30.xml"/><Relationship Id="rId47" Type="http://schemas.openxmlformats.org/officeDocument/2006/relationships/slide" Target="slides/slide35.xml"/><Relationship Id="rId50" Type="http://schemas.openxmlformats.org/officeDocument/2006/relationships/slide" Target="slides/slide38.xml"/><Relationship Id="rId55" Type="http://schemas.openxmlformats.org/officeDocument/2006/relationships/tableStyles" Target="tableStyle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4.xml"/><Relationship Id="rId29" Type="http://schemas.openxmlformats.org/officeDocument/2006/relationships/slide" Target="slides/slide17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12.xml"/><Relationship Id="rId32" Type="http://schemas.openxmlformats.org/officeDocument/2006/relationships/slide" Target="slides/slide20.xml"/><Relationship Id="rId37" Type="http://schemas.openxmlformats.org/officeDocument/2006/relationships/slide" Target="slides/slide25.xml"/><Relationship Id="rId40" Type="http://schemas.openxmlformats.org/officeDocument/2006/relationships/slide" Target="slides/slide28.xml"/><Relationship Id="rId45" Type="http://schemas.openxmlformats.org/officeDocument/2006/relationships/slide" Target="slides/slide33.xml"/><Relationship Id="rId53" Type="http://schemas.openxmlformats.org/officeDocument/2006/relationships/viewProps" Target="viewProps.xml"/><Relationship Id="rId58" Type="http://schemas.openxmlformats.org/officeDocument/2006/relationships/customXml" Target="../customXml/item3.xml"/><Relationship Id="rId5" Type="http://schemas.openxmlformats.org/officeDocument/2006/relationships/slideMaster" Target="slideMasters/slideMaster5.xml"/><Relationship Id="rId19" Type="http://schemas.openxmlformats.org/officeDocument/2006/relationships/slide" Target="slides/slide7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2.xml"/><Relationship Id="rId22" Type="http://schemas.openxmlformats.org/officeDocument/2006/relationships/slide" Target="slides/slide10.xml"/><Relationship Id="rId27" Type="http://schemas.openxmlformats.org/officeDocument/2006/relationships/slide" Target="slides/slide15.xml"/><Relationship Id="rId30" Type="http://schemas.openxmlformats.org/officeDocument/2006/relationships/slide" Target="slides/slide18.xml"/><Relationship Id="rId35" Type="http://schemas.openxmlformats.org/officeDocument/2006/relationships/slide" Target="slides/slide23.xml"/><Relationship Id="rId43" Type="http://schemas.openxmlformats.org/officeDocument/2006/relationships/slide" Target="slides/slide31.xml"/><Relationship Id="rId48" Type="http://schemas.openxmlformats.org/officeDocument/2006/relationships/slide" Target="slides/slide36.xml"/><Relationship Id="rId56" Type="http://schemas.openxmlformats.org/officeDocument/2006/relationships/customXml" Target="../customXml/item1.xml"/><Relationship Id="rId8" Type="http://schemas.openxmlformats.org/officeDocument/2006/relationships/slideMaster" Target="slideMasters/slideMaster8.xml"/><Relationship Id="rId51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5.xml"/><Relationship Id="rId25" Type="http://schemas.openxmlformats.org/officeDocument/2006/relationships/slide" Target="slides/slide13.xml"/><Relationship Id="rId33" Type="http://schemas.openxmlformats.org/officeDocument/2006/relationships/slide" Target="slides/slide21.xml"/><Relationship Id="rId38" Type="http://schemas.openxmlformats.org/officeDocument/2006/relationships/slide" Target="slides/slide26.xml"/><Relationship Id="rId46" Type="http://schemas.openxmlformats.org/officeDocument/2006/relationships/slide" Target="slides/slide34.xml"/><Relationship Id="rId20" Type="http://schemas.openxmlformats.org/officeDocument/2006/relationships/slide" Target="slides/slide8.xml"/><Relationship Id="rId41" Type="http://schemas.openxmlformats.org/officeDocument/2006/relationships/slide" Target="slides/slide29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3.xml"/><Relationship Id="rId23" Type="http://schemas.openxmlformats.org/officeDocument/2006/relationships/slide" Target="slides/slide11.xml"/><Relationship Id="rId28" Type="http://schemas.openxmlformats.org/officeDocument/2006/relationships/slide" Target="slides/slide16.xml"/><Relationship Id="rId36" Type="http://schemas.openxmlformats.org/officeDocument/2006/relationships/slide" Target="slides/slide24.xml"/><Relationship Id="rId49" Type="http://schemas.openxmlformats.org/officeDocument/2006/relationships/slide" Target="slides/slide37.xml"/><Relationship Id="rId57" Type="http://schemas.openxmlformats.org/officeDocument/2006/relationships/customXml" Target="../customXml/item2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19.xml"/><Relationship Id="rId44" Type="http://schemas.openxmlformats.org/officeDocument/2006/relationships/slide" Target="slides/slide32.xml"/><Relationship Id="rId5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170237" cy="479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4143375" y="0"/>
            <a:ext cx="3170237" cy="479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257300" y="720725"/>
            <a:ext cx="48006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731837" y="4560887"/>
            <a:ext cx="5851525" cy="4319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9120187"/>
            <a:ext cx="3170237" cy="479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4143375" y="9120187"/>
            <a:ext cx="3170237" cy="479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IN"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1:notes"/>
          <p:cNvSpPr txBox="1">
            <a:spLocks noGrp="1"/>
          </p:cNvSpPr>
          <p:nvPr>
            <p:ph type="body" idx="1"/>
          </p:nvPr>
        </p:nvSpPr>
        <p:spPr>
          <a:xfrm>
            <a:off x="731837" y="4560887"/>
            <a:ext cx="5851525" cy="4319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30" name="Google Shape;33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10:notes"/>
          <p:cNvSpPr txBox="1">
            <a:spLocks noGrp="1"/>
          </p:cNvSpPr>
          <p:nvPr>
            <p:ph type="body" idx="1"/>
          </p:nvPr>
        </p:nvSpPr>
        <p:spPr>
          <a:xfrm>
            <a:off x="731837" y="4560887"/>
            <a:ext cx="5851525" cy="4319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83" name="Google Shape;38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11:notes"/>
          <p:cNvSpPr txBox="1">
            <a:spLocks noGrp="1"/>
          </p:cNvSpPr>
          <p:nvPr>
            <p:ph type="body" idx="1"/>
          </p:nvPr>
        </p:nvSpPr>
        <p:spPr>
          <a:xfrm>
            <a:off x="731837" y="4560887"/>
            <a:ext cx="5851525" cy="4319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90" name="Google Shape;390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12:notes"/>
          <p:cNvSpPr txBox="1">
            <a:spLocks noGrp="1"/>
          </p:cNvSpPr>
          <p:nvPr>
            <p:ph type="body" idx="1"/>
          </p:nvPr>
        </p:nvSpPr>
        <p:spPr>
          <a:xfrm>
            <a:off x="731837" y="4560887"/>
            <a:ext cx="5851525" cy="4319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96" name="Google Shape;396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13:notes"/>
          <p:cNvSpPr txBox="1">
            <a:spLocks noGrp="1"/>
          </p:cNvSpPr>
          <p:nvPr>
            <p:ph type="body" idx="1"/>
          </p:nvPr>
        </p:nvSpPr>
        <p:spPr>
          <a:xfrm>
            <a:off x="731837" y="4560887"/>
            <a:ext cx="5851525" cy="4319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03" name="Google Shape;403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14:notes"/>
          <p:cNvSpPr txBox="1">
            <a:spLocks noGrp="1"/>
          </p:cNvSpPr>
          <p:nvPr>
            <p:ph type="body" idx="1"/>
          </p:nvPr>
        </p:nvSpPr>
        <p:spPr>
          <a:xfrm>
            <a:off x="731837" y="4560887"/>
            <a:ext cx="5851525" cy="4319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09" name="Google Shape;409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414" name="Google Shape;414;p15:notes"/>
          <p:cNvSpPr txBox="1">
            <a:spLocks noGrp="1"/>
          </p:cNvSpPr>
          <p:nvPr>
            <p:ph type="body" idx="1"/>
          </p:nvPr>
        </p:nvSpPr>
        <p:spPr>
          <a:xfrm>
            <a:off x="731837" y="4560887"/>
            <a:ext cx="5851525" cy="4319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15" name="Google Shape;415;p15:notes"/>
          <p:cNvSpPr txBox="1">
            <a:spLocks noGrp="1"/>
          </p:cNvSpPr>
          <p:nvPr>
            <p:ph type="sldNum" idx="12"/>
          </p:nvPr>
        </p:nvSpPr>
        <p:spPr>
          <a:xfrm>
            <a:off x="4143375" y="9120187"/>
            <a:ext cx="3170237" cy="479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IN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15</a:t>
            </a:fld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16:notes"/>
          <p:cNvSpPr txBox="1">
            <a:spLocks noGrp="1"/>
          </p:cNvSpPr>
          <p:nvPr>
            <p:ph type="body" idx="1"/>
          </p:nvPr>
        </p:nvSpPr>
        <p:spPr>
          <a:xfrm>
            <a:off x="731837" y="4560887"/>
            <a:ext cx="5851525" cy="4319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21" name="Google Shape;421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17:notes"/>
          <p:cNvSpPr txBox="1">
            <a:spLocks noGrp="1"/>
          </p:cNvSpPr>
          <p:nvPr>
            <p:ph type="body" idx="1"/>
          </p:nvPr>
        </p:nvSpPr>
        <p:spPr>
          <a:xfrm>
            <a:off x="731837" y="4560887"/>
            <a:ext cx="5851525" cy="4319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27" name="Google Shape;427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18:notes"/>
          <p:cNvSpPr txBox="1">
            <a:spLocks noGrp="1"/>
          </p:cNvSpPr>
          <p:nvPr>
            <p:ph type="body" idx="1"/>
          </p:nvPr>
        </p:nvSpPr>
        <p:spPr>
          <a:xfrm>
            <a:off x="731837" y="4560887"/>
            <a:ext cx="5851525" cy="4319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39" name="Google Shape;439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19:notes"/>
          <p:cNvSpPr txBox="1">
            <a:spLocks noGrp="1"/>
          </p:cNvSpPr>
          <p:nvPr>
            <p:ph type="body" idx="1"/>
          </p:nvPr>
        </p:nvSpPr>
        <p:spPr>
          <a:xfrm>
            <a:off x="731837" y="4560887"/>
            <a:ext cx="5851525" cy="4319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45" name="Google Shape;445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2:notes"/>
          <p:cNvSpPr txBox="1">
            <a:spLocks noGrp="1"/>
          </p:cNvSpPr>
          <p:nvPr>
            <p:ph type="body" idx="1"/>
          </p:nvPr>
        </p:nvSpPr>
        <p:spPr>
          <a:xfrm>
            <a:off x="731837" y="4560887"/>
            <a:ext cx="5851525" cy="4319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36" name="Google Shape;33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20:notes"/>
          <p:cNvSpPr txBox="1">
            <a:spLocks noGrp="1"/>
          </p:cNvSpPr>
          <p:nvPr>
            <p:ph type="body" idx="1"/>
          </p:nvPr>
        </p:nvSpPr>
        <p:spPr>
          <a:xfrm>
            <a:off x="731837" y="4560887"/>
            <a:ext cx="5851525" cy="4319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51" name="Google Shape;451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21:notes"/>
          <p:cNvSpPr txBox="1">
            <a:spLocks noGrp="1"/>
          </p:cNvSpPr>
          <p:nvPr>
            <p:ph type="body" idx="1"/>
          </p:nvPr>
        </p:nvSpPr>
        <p:spPr>
          <a:xfrm>
            <a:off x="731837" y="4560887"/>
            <a:ext cx="5851525" cy="4319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61" name="Google Shape;461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22:notes"/>
          <p:cNvSpPr txBox="1">
            <a:spLocks noGrp="1"/>
          </p:cNvSpPr>
          <p:nvPr>
            <p:ph type="body" idx="1"/>
          </p:nvPr>
        </p:nvSpPr>
        <p:spPr>
          <a:xfrm>
            <a:off x="731837" y="4560887"/>
            <a:ext cx="5851525" cy="4319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69" name="Google Shape;469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23:notes"/>
          <p:cNvSpPr txBox="1">
            <a:spLocks noGrp="1"/>
          </p:cNvSpPr>
          <p:nvPr>
            <p:ph type="body" idx="1"/>
          </p:nvPr>
        </p:nvSpPr>
        <p:spPr>
          <a:xfrm>
            <a:off x="731837" y="4560887"/>
            <a:ext cx="5851525" cy="4319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75" name="Google Shape;475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24:notes"/>
          <p:cNvSpPr txBox="1">
            <a:spLocks noGrp="1"/>
          </p:cNvSpPr>
          <p:nvPr>
            <p:ph type="body" idx="1"/>
          </p:nvPr>
        </p:nvSpPr>
        <p:spPr>
          <a:xfrm>
            <a:off x="731837" y="4560887"/>
            <a:ext cx="5851525" cy="4319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82" name="Google Shape;48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25:notes"/>
          <p:cNvSpPr txBox="1">
            <a:spLocks noGrp="1"/>
          </p:cNvSpPr>
          <p:nvPr>
            <p:ph type="body" idx="1"/>
          </p:nvPr>
        </p:nvSpPr>
        <p:spPr>
          <a:xfrm>
            <a:off x="731837" y="4560887"/>
            <a:ext cx="5851525" cy="4319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89" name="Google Shape;489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26:notes"/>
          <p:cNvSpPr txBox="1">
            <a:spLocks noGrp="1"/>
          </p:cNvSpPr>
          <p:nvPr>
            <p:ph type="body" idx="1"/>
          </p:nvPr>
        </p:nvSpPr>
        <p:spPr>
          <a:xfrm>
            <a:off x="731837" y="4560887"/>
            <a:ext cx="5851525" cy="4319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96" name="Google Shape;496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27:notes"/>
          <p:cNvSpPr txBox="1">
            <a:spLocks noGrp="1"/>
          </p:cNvSpPr>
          <p:nvPr>
            <p:ph type="body" idx="1"/>
          </p:nvPr>
        </p:nvSpPr>
        <p:spPr>
          <a:xfrm>
            <a:off x="731837" y="4560887"/>
            <a:ext cx="5851525" cy="4319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02" name="Google Shape;502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28:notes"/>
          <p:cNvSpPr txBox="1">
            <a:spLocks noGrp="1"/>
          </p:cNvSpPr>
          <p:nvPr>
            <p:ph type="body" idx="1"/>
          </p:nvPr>
        </p:nvSpPr>
        <p:spPr>
          <a:xfrm>
            <a:off x="731837" y="4560887"/>
            <a:ext cx="5851525" cy="4319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08" name="Google Shape;508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29:notes"/>
          <p:cNvSpPr txBox="1">
            <a:spLocks noGrp="1"/>
          </p:cNvSpPr>
          <p:nvPr>
            <p:ph type="body" idx="1"/>
          </p:nvPr>
        </p:nvSpPr>
        <p:spPr>
          <a:xfrm>
            <a:off x="731837" y="4560887"/>
            <a:ext cx="5851525" cy="4319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14" name="Google Shape;514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3:notes"/>
          <p:cNvSpPr txBox="1">
            <a:spLocks noGrp="1"/>
          </p:cNvSpPr>
          <p:nvPr>
            <p:ph type="body" idx="1"/>
          </p:nvPr>
        </p:nvSpPr>
        <p:spPr>
          <a:xfrm>
            <a:off x="731837" y="4560887"/>
            <a:ext cx="5851525" cy="4319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2" name="Google Shape;34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30:notes"/>
          <p:cNvSpPr txBox="1">
            <a:spLocks noGrp="1"/>
          </p:cNvSpPr>
          <p:nvPr>
            <p:ph type="body" idx="1"/>
          </p:nvPr>
        </p:nvSpPr>
        <p:spPr>
          <a:xfrm>
            <a:off x="731837" y="4560887"/>
            <a:ext cx="5851525" cy="4319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22" name="Google Shape;522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31:notes"/>
          <p:cNvSpPr txBox="1">
            <a:spLocks noGrp="1"/>
          </p:cNvSpPr>
          <p:nvPr>
            <p:ph type="body" idx="1"/>
          </p:nvPr>
        </p:nvSpPr>
        <p:spPr>
          <a:xfrm>
            <a:off x="731837" y="4560887"/>
            <a:ext cx="5851525" cy="4319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29" name="Google Shape;529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32:notes"/>
          <p:cNvSpPr txBox="1">
            <a:spLocks noGrp="1"/>
          </p:cNvSpPr>
          <p:nvPr>
            <p:ph type="body" idx="1"/>
          </p:nvPr>
        </p:nvSpPr>
        <p:spPr>
          <a:xfrm>
            <a:off x="731837" y="4560887"/>
            <a:ext cx="5851525" cy="4319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36" name="Google Shape;536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33:notes"/>
          <p:cNvSpPr txBox="1">
            <a:spLocks noGrp="1"/>
          </p:cNvSpPr>
          <p:nvPr>
            <p:ph type="body" idx="1"/>
          </p:nvPr>
        </p:nvSpPr>
        <p:spPr>
          <a:xfrm>
            <a:off x="731837" y="4560887"/>
            <a:ext cx="5851525" cy="4319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42" name="Google Shape;542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34:notes"/>
          <p:cNvSpPr txBox="1">
            <a:spLocks noGrp="1"/>
          </p:cNvSpPr>
          <p:nvPr>
            <p:ph type="body" idx="1"/>
          </p:nvPr>
        </p:nvSpPr>
        <p:spPr>
          <a:xfrm>
            <a:off x="731837" y="4560887"/>
            <a:ext cx="5851525" cy="4319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49" name="Google Shape;549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35:notes"/>
          <p:cNvSpPr txBox="1">
            <a:spLocks noGrp="1"/>
          </p:cNvSpPr>
          <p:nvPr>
            <p:ph type="body" idx="1"/>
          </p:nvPr>
        </p:nvSpPr>
        <p:spPr>
          <a:xfrm>
            <a:off x="731837" y="4560887"/>
            <a:ext cx="5851525" cy="4319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55" name="Google Shape;555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36:notes"/>
          <p:cNvSpPr txBox="1">
            <a:spLocks noGrp="1"/>
          </p:cNvSpPr>
          <p:nvPr>
            <p:ph type="body" idx="1"/>
          </p:nvPr>
        </p:nvSpPr>
        <p:spPr>
          <a:xfrm>
            <a:off x="731837" y="4560887"/>
            <a:ext cx="5851525" cy="4319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61" name="Google Shape;561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37:notes"/>
          <p:cNvSpPr txBox="1">
            <a:spLocks noGrp="1"/>
          </p:cNvSpPr>
          <p:nvPr>
            <p:ph type="body" idx="1"/>
          </p:nvPr>
        </p:nvSpPr>
        <p:spPr>
          <a:xfrm>
            <a:off x="731837" y="4560887"/>
            <a:ext cx="5851525" cy="4319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67" name="Google Shape;567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38:notes"/>
          <p:cNvSpPr txBox="1">
            <a:spLocks noGrp="1"/>
          </p:cNvSpPr>
          <p:nvPr>
            <p:ph type="body" idx="1"/>
          </p:nvPr>
        </p:nvSpPr>
        <p:spPr>
          <a:xfrm>
            <a:off x="731837" y="4560887"/>
            <a:ext cx="5851525" cy="4319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74" name="Google Shape;574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4:notes"/>
          <p:cNvSpPr txBox="1">
            <a:spLocks noGrp="1"/>
          </p:cNvSpPr>
          <p:nvPr>
            <p:ph type="body" idx="1"/>
          </p:nvPr>
        </p:nvSpPr>
        <p:spPr>
          <a:xfrm>
            <a:off x="731837" y="4560887"/>
            <a:ext cx="5851525" cy="4319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8" name="Google Shape;34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5:notes"/>
          <p:cNvSpPr txBox="1">
            <a:spLocks noGrp="1"/>
          </p:cNvSpPr>
          <p:nvPr>
            <p:ph type="body" idx="1"/>
          </p:nvPr>
        </p:nvSpPr>
        <p:spPr>
          <a:xfrm>
            <a:off x="731837" y="4560887"/>
            <a:ext cx="5851525" cy="4319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54" name="Google Shape;35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6:notes"/>
          <p:cNvSpPr txBox="1">
            <a:spLocks noGrp="1"/>
          </p:cNvSpPr>
          <p:nvPr>
            <p:ph type="body" idx="1"/>
          </p:nvPr>
        </p:nvSpPr>
        <p:spPr>
          <a:xfrm>
            <a:off x="731837" y="4560887"/>
            <a:ext cx="5851525" cy="4319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60" name="Google Shape;36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7:notes"/>
          <p:cNvSpPr txBox="1">
            <a:spLocks noGrp="1"/>
          </p:cNvSpPr>
          <p:nvPr>
            <p:ph type="body" idx="1"/>
          </p:nvPr>
        </p:nvSpPr>
        <p:spPr>
          <a:xfrm>
            <a:off x="731837" y="4560887"/>
            <a:ext cx="5851525" cy="4319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66" name="Google Shape;36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8:notes"/>
          <p:cNvSpPr txBox="1">
            <a:spLocks noGrp="1"/>
          </p:cNvSpPr>
          <p:nvPr>
            <p:ph type="body" idx="1"/>
          </p:nvPr>
        </p:nvSpPr>
        <p:spPr>
          <a:xfrm>
            <a:off x="731837" y="4560887"/>
            <a:ext cx="5851525" cy="4319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72" name="Google Shape;37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9:notes"/>
          <p:cNvSpPr txBox="1">
            <a:spLocks noGrp="1"/>
          </p:cNvSpPr>
          <p:nvPr>
            <p:ph type="body" idx="1"/>
          </p:nvPr>
        </p:nvSpPr>
        <p:spPr>
          <a:xfrm>
            <a:off x="731837" y="4560887"/>
            <a:ext cx="5851525" cy="4319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78" name="Google Shape;378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2"/>
          <p:cNvSpPr txBox="1">
            <a:spLocks noGrp="1"/>
          </p:cNvSpPr>
          <p:nvPr>
            <p:ph type="body" idx="1"/>
          </p:nvPr>
        </p:nvSpPr>
        <p:spPr>
          <a:xfrm>
            <a:off x="2514600" y="5410200"/>
            <a:ext cx="60198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title"/>
          </p:nvPr>
        </p:nvSpPr>
        <p:spPr>
          <a:xfrm>
            <a:off x="2514600" y="3810000"/>
            <a:ext cx="6019800" cy="15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90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Title and Content">
  <p:cSld name="7_Title and Content">
    <p:bg>
      <p:bgPr>
        <a:solidFill>
          <a:srgbClr val="F2F2F2"/>
        </a:solidFill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" name="Google Shape;153;p12"/>
          <p:cNvGrpSpPr/>
          <p:nvPr/>
        </p:nvGrpSpPr>
        <p:grpSpPr>
          <a:xfrm>
            <a:off x="2084388" y="6550025"/>
            <a:ext cx="7059612" cy="49213"/>
            <a:chOff x="2083888" y="6550671"/>
            <a:chExt cx="7060112" cy="48665"/>
          </a:xfrm>
        </p:grpSpPr>
        <p:sp>
          <p:nvSpPr>
            <p:cNvPr id="154" name="Google Shape;154;p12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55;p12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56;p12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57" name="Google Shape;157;p12" descr="Picture 7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8" name="Google Shape;158;p12"/>
          <p:cNvGrpSpPr/>
          <p:nvPr/>
        </p:nvGrpSpPr>
        <p:grpSpPr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59" name="Google Shape;159;p12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60;p12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61;p12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2" name="Google Shape;162;p12"/>
          <p:cNvGrpSpPr/>
          <p:nvPr/>
        </p:nvGrpSpPr>
        <p:grpSpPr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63" name="Google Shape;163;p12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64;p12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65;p12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6" name="Google Shape;166;p12"/>
          <p:cNvSpPr txBox="1">
            <a:spLocks noGrp="1"/>
          </p:cNvSpPr>
          <p:nvPr>
            <p:ph type="body" idx="1"/>
          </p:nvPr>
        </p:nvSpPr>
        <p:spPr>
          <a:xfrm>
            <a:off x="304800" y="1493837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01141"/>
              </a:buClr>
              <a:buSzPts val="2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>
                <a:latin typeface="Arial"/>
                <a:ea typeface="Arial"/>
                <a:cs typeface="Arial"/>
                <a:sym typeface="Arial"/>
              </a:defRPr>
            </a:lvl2pPr>
            <a:lvl3pPr marL="1371600" lvl="2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•"/>
              <a:defRPr sz="2000"/>
            </a:lvl3pPr>
            <a:lvl4pPr marL="1828800" lvl="3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–"/>
              <a:defRPr sz="2000"/>
            </a:lvl4pPr>
            <a:lvl5pPr marL="228600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»"/>
              <a:defRPr sz="2000"/>
            </a:lvl5pPr>
            <a:lvl6pPr marL="274320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6pPr>
            <a:lvl7pPr marL="320040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7pPr>
            <a:lvl8pPr marL="365760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8pPr>
            <a:lvl9pPr marL="411480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9pPr>
          </a:lstStyle>
          <a:p>
            <a:endParaRPr/>
          </a:p>
        </p:txBody>
      </p:sp>
      <p:sp>
        <p:nvSpPr>
          <p:cNvPr id="167" name="Google Shape;167;p12"/>
          <p:cNvSpPr txBox="1">
            <a:spLocks noGrp="1"/>
          </p:cNvSpPr>
          <p:nvPr>
            <p:ph type="body" idx="2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600" b="1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Char char="–"/>
              <a:defRPr/>
            </a:lvl2pPr>
            <a:lvl3pPr marL="1371600" lvl="2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•"/>
              <a:defRPr/>
            </a:lvl3pPr>
            <a:lvl4pPr marL="1828800" lvl="3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–"/>
              <a:defRPr/>
            </a:lvl4pPr>
            <a:lvl5pPr marL="228600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»"/>
              <a:defRPr/>
            </a:lvl5pPr>
            <a:lvl6pPr marL="274320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6pPr>
            <a:lvl7pPr marL="320040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7pPr>
            <a:lvl8pPr marL="365760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8pPr>
            <a:lvl9pPr marL="411480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Title and Content">
  <p:cSld name="8_Title and Content">
    <p:bg>
      <p:bgPr>
        <a:solidFill>
          <a:srgbClr val="F2F2F2"/>
        </a:solidFill>
        <a:effectLst/>
      </p:bgPr>
    </p:bg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9" name="Google Shape;169;p13"/>
          <p:cNvGrpSpPr/>
          <p:nvPr/>
        </p:nvGrpSpPr>
        <p:grpSpPr>
          <a:xfrm>
            <a:off x="2084388" y="6550025"/>
            <a:ext cx="7059612" cy="49213"/>
            <a:chOff x="2083888" y="6550671"/>
            <a:chExt cx="7060112" cy="48665"/>
          </a:xfrm>
        </p:grpSpPr>
        <p:sp>
          <p:nvSpPr>
            <p:cNvPr id="170" name="Google Shape;170;p13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71;p13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72;p13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3" name="Google Shape;173;p13" descr="Picture 7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" name="Google Shape;174;p13"/>
          <p:cNvGrpSpPr/>
          <p:nvPr/>
        </p:nvGrpSpPr>
        <p:grpSpPr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75" name="Google Shape;175;p13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13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77;p13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8" name="Google Shape;178;p13"/>
          <p:cNvGrpSpPr/>
          <p:nvPr/>
        </p:nvGrpSpPr>
        <p:grpSpPr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79" name="Google Shape;179;p13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80;p13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81;p13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2" name="Google Shape;182;p13"/>
          <p:cNvSpPr txBox="1">
            <a:spLocks noGrp="1"/>
          </p:cNvSpPr>
          <p:nvPr>
            <p:ph type="body" idx="1"/>
          </p:nvPr>
        </p:nvSpPr>
        <p:spPr>
          <a:xfrm>
            <a:off x="304800" y="1493837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01141"/>
              </a:buClr>
              <a:buSzPts val="2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>
                <a:latin typeface="Arial"/>
                <a:ea typeface="Arial"/>
                <a:cs typeface="Arial"/>
                <a:sym typeface="Arial"/>
              </a:defRPr>
            </a:lvl2pPr>
            <a:lvl3pPr marL="1371600" lvl="2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•"/>
              <a:defRPr sz="2000"/>
            </a:lvl3pPr>
            <a:lvl4pPr marL="1828800" lvl="3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–"/>
              <a:defRPr sz="2000"/>
            </a:lvl4pPr>
            <a:lvl5pPr marL="228600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»"/>
              <a:defRPr sz="2000"/>
            </a:lvl5pPr>
            <a:lvl6pPr marL="274320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6pPr>
            <a:lvl7pPr marL="320040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7pPr>
            <a:lvl8pPr marL="365760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8pPr>
            <a:lvl9pPr marL="411480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9pPr>
          </a:lstStyle>
          <a:p>
            <a:endParaRPr/>
          </a:p>
        </p:txBody>
      </p:sp>
      <p:sp>
        <p:nvSpPr>
          <p:cNvPr id="183" name="Google Shape;183;p13"/>
          <p:cNvSpPr txBox="1">
            <a:spLocks noGrp="1"/>
          </p:cNvSpPr>
          <p:nvPr>
            <p:ph type="body" idx="2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600" b="1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Char char="–"/>
              <a:defRPr/>
            </a:lvl2pPr>
            <a:lvl3pPr marL="1371600" lvl="2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•"/>
              <a:defRPr/>
            </a:lvl3pPr>
            <a:lvl4pPr marL="1828800" lvl="3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–"/>
              <a:defRPr/>
            </a:lvl4pPr>
            <a:lvl5pPr marL="228600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»"/>
              <a:defRPr/>
            </a:lvl5pPr>
            <a:lvl6pPr marL="274320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6pPr>
            <a:lvl7pPr marL="320040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7pPr>
            <a:lvl8pPr marL="365760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8pPr>
            <a:lvl9pPr marL="411480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6"/>
          <p:cNvSpPr txBox="1">
            <a:spLocks noGrp="1"/>
          </p:cNvSpPr>
          <p:nvPr>
            <p:ph type="title"/>
          </p:nvPr>
        </p:nvSpPr>
        <p:spPr>
          <a:xfrm>
            <a:off x="2514600" y="3810000"/>
            <a:ext cx="6019800" cy="15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90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8"/>
          <p:cNvSpPr txBox="1">
            <a:spLocks noGrp="1"/>
          </p:cNvSpPr>
          <p:nvPr>
            <p:ph type="body" idx="1"/>
          </p:nvPr>
        </p:nvSpPr>
        <p:spPr>
          <a:xfrm>
            <a:off x="304800" y="4648200"/>
            <a:ext cx="84582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4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101141"/>
              </a:buClr>
              <a:buSzPts val="2800"/>
              <a:buFont typeface="Arial"/>
              <a:buNone/>
              <a:defRPr sz="2800"/>
            </a:lvl1pPr>
            <a:lvl2pPr marL="914400" marR="0" lvl="1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229" name="Google Shape;229;p20"/>
          <p:cNvSpPr txBox="1">
            <a:spLocks noGrp="1"/>
          </p:cNvSpPr>
          <p:nvPr>
            <p:ph type="body" idx="2"/>
          </p:nvPr>
        </p:nvSpPr>
        <p:spPr>
          <a:xfrm>
            <a:off x="49530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101141"/>
              </a:buClr>
              <a:buSzPts val="2800"/>
              <a:buFont typeface="Arial"/>
              <a:buNone/>
              <a:defRPr sz="2800"/>
            </a:lvl1pPr>
            <a:lvl2pPr marL="914400" marR="0" lvl="1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>
                <a:latin typeface="Arial"/>
                <a:ea typeface="Arial"/>
                <a:cs typeface="Arial"/>
                <a:sym typeface="Arial"/>
              </a:defRPr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230" name="Google Shape;230;p20"/>
          <p:cNvSpPr txBox="1">
            <a:spLocks noGrp="1"/>
          </p:cNvSpPr>
          <p:nvPr>
            <p:ph type="body" idx="3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>
  <p:cSld name="Comparison"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2"/>
          <p:cNvSpPr txBox="1">
            <a:spLocks noGrp="1"/>
          </p:cNvSpPr>
          <p:nvPr>
            <p:ph type="body" idx="1"/>
          </p:nvPr>
        </p:nvSpPr>
        <p:spPr>
          <a:xfrm>
            <a:off x="457200" y="1535112"/>
            <a:ext cx="4040188" cy="827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246" name="Google Shape;246;p22"/>
          <p:cNvSpPr txBox="1">
            <a:spLocks noGrp="1"/>
          </p:cNvSpPr>
          <p:nvPr>
            <p:ph type="body" idx="2"/>
          </p:nvPr>
        </p:nvSpPr>
        <p:spPr>
          <a:xfrm>
            <a:off x="457200" y="2362199"/>
            <a:ext cx="4040188" cy="3763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247" name="Google Shape;247;p22"/>
          <p:cNvSpPr txBox="1">
            <a:spLocks noGrp="1"/>
          </p:cNvSpPr>
          <p:nvPr>
            <p:ph type="body" idx="3"/>
          </p:nvPr>
        </p:nvSpPr>
        <p:spPr>
          <a:xfrm>
            <a:off x="4645025" y="1535112"/>
            <a:ext cx="4041775" cy="827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248" name="Google Shape;248;p22"/>
          <p:cNvSpPr txBox="1">
            <a:spLocks noGrp="1"/>
          </p:cNvSpPr>
          <p:nvPr>
            <p:ph type="body" idx="4"/>
          </p:nvPr>
        </p:nvSpPr>
        <p:spPr>
          <a:xfrm>
            <a:off x="4645025" y="2362199"/>
            <a:ext cx="4041775" cy="3763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249" name="Google Shape;249;p22"/>
          <p:cNvSpPr txBox="1">
            <a:spLocks noGrp="1"/>
          </p:cNvSpPr>
          <p:nvPr>
            <p:ph type="body" idx="5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4"/>
          <p:cNvSpPr txBox="1">
            <a:spLocks noGrp="1"/>
          </p:cNvSpPr>
          <p:nvPr>
            <p:ph type="body" idx="1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>
  <p:cSld name="Content with Caption"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26"/>
          <p:cNvSpPr txBox="1">
            <a:spLocks noGrp="1"/>
          </p:cNvSpPr>
          <p:nvPr>
            <p:ph type="body" idx="1"/>
          </p:nvPr>
        </p:nvSpPr>
        <p:spPr>
          <a:xfrm>
            <a:off x="3575050" y="1600200"/>
            <a:ext cx="511175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280" name="Google Shape;280;p26"/>
          <p:cNvSpPr txBox="1">
            <a:spLocks noGrp="1"/>
          </p:cNvSpPr>
          <p:nvPr>
            <p:ph type="body" idx="2"/>
          </p:nvPr>
        </p:nvSpPr>
        <p:spPr>
          <a:xfrm>
            <a:off x="457200" y="1600200"/>
            <a:ext cx="3008313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281" name="Google Shape;281;p26"/>
          <p:cNvSpPr txBox="1">
            <a:spLocks noGrp="1"/>
          </p:cNvSpPr>
          <p:nvPr>
            <p:ph type="body" idx="3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>
  <p:cSld name="Picture with Caption"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28"/>
          <p:cNvSpPr txBox="1">
            <a:spLocks noGrp="1"/>
          </p:cNvSpPr>
          <p:nvPr>
            <p:ph type="title"/>
          </p:nvPr>
        </p:nvSpPr>
        <p:spPr>
          <a:xfrm>
            <a:off x="1792288" y="5407025"/>
            <a:ext cx="5486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7" name="Google Shape;297;p28"/>
          <p:cNvSpPr>
            <a:spLocks noGrp="1"/>
          </p:cNvSpPr>
          <p:nvPr>
            <p:ph type="pic" idx="2"/>
          </p:nvPr>
        </p:nvSpPr>
        <p:spPr>
          <a:xfrm>
            <a:off x="1792288" y="1828800"/>
            <a:ext cx="5486400" cy="3429000"/>
          </a:xfrm>
          <a:prstGeom prst="rect">
            <a:avLst/>
          </a:prstGeom>
          <a:solidFill>
            <a:schemeClr val="lt1"/>
          </a:solidFill>
          <a:ln w="57150" cap="flat" cmpd="sng">
            <a:solidFill>
              <a:srgbClr val="DAE5F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8" name="Google Shape;298;p28"/>
          <p:cNvSpPr txBox="1">
            <a:spLocks noGrp="1"/>
          </p:cNvSpPr>
          <p:nvPr>
            <p:ph type="body" idx="1"/>
          </p:nvPr>
        </p:nvSpPr>
        <p:spPr>
          <a:xfrm>
            <a:off x="1792288" y="5711825"/>
            <a:ext cx="5486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299" name="Google Shape;299;p28"/>
          <p:cNvSpPr txBox="1">
            <a:spLocks noGrp="1"/>
          </p:cNvSpPr>
          <p:nvPr>
            <p:ph type="body" idx="3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>
  <p:cSld name="Title and Vertical Text"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0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9"/>
            <a:ext cx="4525962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5" name="Google Shape;315;p30"/>
          <p:cNvSpPr txBox="1">
            <a:spLocks noGrp="1"/>
          </p:cNvSpPr>
          <p:nvPr>
            <p:ph type="body" idx="2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4"/>
          <p:cNvSpPr txBox="1">
            <a:spLocks noGrp="1"/>
          </p:cNvSpPr>
          <p:nvPr>
            <p:ph type="body" idx="1"/>
          </p:nvPr>
        </p:nvSpPr>
        <p:spPr>
          <a:xfrm>
            <a:off x="304800" y="1493837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01141"/>
              </a:buClr>
              <a:buSzPts val="2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>
                <a:latin typeface="Arial"/>
                <a:ea typeface="Arial"/>
                <a:cs typeface="Arial"/>
                <a:sym typeface="Arial"/>
              </a:defRPr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" name="Google Shape;39;p4"/>
          <p:cNvSpPr txBox="1">
            <a:spLocks noGrp="1"/>
          </p:cNvSpPr>
          <p:nvPr>
            <p:ph type="body" idx="2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600"/>
              <a:buNone/>
              <a:defRPr sz="3600" b="1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>
  <p:cSld name="Vertical Title and Text"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32"/>
          <p:cNvSpPr txBox="1">
            <a:spLocks noGrp="1"/>
          </p:cNvSpPr>
          <p:nvPr>
            <p:ph type="body" idx="1"/>
          </p:nvPr>
        </p:nvSpPr>
        <p:spPr>
          <a:xfrm rot="5400000">
            <a:off x="1303338" y="296863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7" name="Google Shape;327;p32"/>
          <p:cNvSpPr txBox="1">
            <a:spLocks noGrp="1"/>
          </p:cNvSpPr>
          <p:nvPr>
            <p:ph type="body" idx="2"/>
          </p:nvPr>
        </p:nvSpPr>
        <p:spPr>
          <a:xfrm rot="5400000">
            <a:off x="5410200" y="2743200"/>
            <a:ext cx="5867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Title and Content">
  <p:cSld name="5_Title and Content">
    <p:bg>
      <p:bgPr>
        <a:solidFill>
          <a:srgbClr val="F2F2F2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oogle Shape;41;p5"/>
          <p:cNvGrpSpPr/>
          <p:nvPr/>
        </p:nvGrpSpPr>
        <p:grpSpPr>
          <a:xfrm>
            <a:off x="2084388" y="6550025"/>
            <a:ext cx="7059612" cy="49213"/>
            <a:chOff x="2083888" y="6550671"/>
            <a:chExt cx="7060112" cy="48665"/>
          </a:xfrm>
        </p:grpSpPr>
        <p:sp>
          <p:nvSpPr>
            <p:cNvPr id="42" name="Google Shape;42;p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43;p5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44;p5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45" name="Google Shape;45;p5" descr="Picture 7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6" name="Google Shape;46;p5"/>
          <p:cNvGrpSpPr/>
          <p:nvPr/>
        </p:nvGrpSpPr>
        <p:grpSpPr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47" name="Google Shape;47;p5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48;p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49;p5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0" name="Google Shape;50;p5"/>
          <p:cNvGrpSpPr/>
          <p:nvPr/>
        </p:nvGrpSpPr>
        <p:grpSpPr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51" name="Google Shape;51;p5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52;p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53;p5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4" name="Google Shape;54;p5"/>
          <p:cNvSpPr txBox="1">
            <a:spLocks noGrp="1"/>
          </p:cNvSpPr>
          <p:nvPr>
            <p:ph type="body" idx="1"/>
          </p:nvPr>
        </p:nvSpPr>
        <p:spPr>
          <a:xfrm>
            <a:off x="304800" y="1493837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01141"/>
              </a:buClr>
              <a:buSzPts val="2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>
                <a:latin typeface="Arial"/>
                <a:ea typeface="Arial"/>
                <a:cs typeface="Arial"/>
                <a:sym typeface="Arial"/>
              </a:defRPr>
            </a:lvl2pPr>
            <a:lvl3pPr marL="1371600" lvl="2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•"/>
              <a:defRPr sz="2000"/>
            </a:lvl3pPr>
            <a:lvl4pPr marL="1828800" lvl="3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–"/>
              <a:defRPr sz="2000"/>
            </a:lvl4pPr>
            <a:lvl5pPr marL="228600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»"/>
              <a:defRPr sz="2000"/>
            </a:lvl5pPr>
            <a:lvl6pPr marL="274320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6pPr>
            <a:lvl7pPr marL="320040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7pPr>
            <a:lvl8pPr marL="365760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8pPr>
            <a:lvl9pPr marL="411480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body" idx="2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600" b="1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Char char="–"/>
              <a:defRPr/>
            </a:lvl2pPr>
            <a:lvl3pPr marL="1371600" lvl="2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•"/>
              <a:defRPr/>
            </a:lvl3pPr>
            <a:lvl4pPr marL="1828800" lvl="3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–"/>
              <a:defRPr/>
            </a:lvl4pPr>
            <a:lvl5pPr marL="228600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»"/>
              <a:defRPr/>
            </a:lvl5pPr>
            <a:lvl6pPr marL="274320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6pPr>
            <a:lvl7pPr marL="320040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7pPr>
            <a:lvl8pPr marL="365760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8pPr>
            <a:lvl9pPr marL="411480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Title and Content">
  <p:cSld name="6_Title and Content">
    <p:bg>
      <p:bgPr>
        <a:solidFill>
          <a:srgbClr val="F2F2F2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2084388" y="6550025"/>
            <a:ext cx="7059612" cy="49213"/>
            <a:chOff x="2083888" y="6550671"/>
            <a:chExt cx="7060112" cy="48665"/>
          </a:xfrm>
        </p:grpSpPr>
        <p:sp>
          <p:nvSpPr>
            <p:cNvPr id="58" name="Google Shape;58;p6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9;p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60;p6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61" name="Google Shape;61;p6" descr="Picture 7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2" name="Google Shape;62;p6"/>
          <p:cNvGrpSpPr/>
          <p:nvPr/>
        </p:nvGrpSpPr>
        <p:grpSpPr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63" name="Google Shape;63;p6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64;p6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65;p6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6" name="Google Shape;66;p6"/>
          <p:cNvGrpSpPr/>
          <p:nvPr/>
        </p:nvGrpSpPr>
        <p:grpSpPr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67" name="Google Shape;67;p6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68;p6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69;p6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0" name="Google Shape;70;p6"/>
          <p:cNvSpPr txBox="1">
            <a:spLocks noGrp="1"/>
          </p:cNvSpPr>
          <p:nvPr>
            <p:ph type="body" idx="1"/>
          </p:nvPr>
        </p:nvSpPr>
        <p:spPr>
          <a:xfrm>
            <a:off x="304800" y="1493837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01141"/>
              </a:buClr>
              <a:buSzPts val="2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>
                <a:latin typeface="Arial"/>
                <a:ea typeface="Arial"/>
                <a:cs typeface="Arial"/>
                <a:sym typeface="Arial"/>
              </a:defRPr>
            </a:lvl2pPr>
            <a:lvl3pPr marL="1371600" lvl="2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•"/>
              <a:defRPr sz="2000"/>
            </a:lvl3pPr>
            <a:lvl4pPr marL="1828800" lvl="3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–"/>
              <a:defRPr sz="2000"/>
            </a:lvl4pPr>
            <a:lvl5pPr marL="228600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»"/>
              <a:defRPr sz="2000"/>
            </a:lvl5pPr>
            <a:lvl6pPr marL="274320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6pPr>
            <a:lvl7pPr marL="320040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7pPr>
            <a:lvl8pPr marL="365760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8pPr>
            <a:lvl9pPr marL="411480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6"/>
          <p:cNvSpPr txBox="1">
            <a:spLocks noGrp="1"/>
          </p:cNvSpPr>
          <p:nvPr>
            <p:ph type="body" idx="2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600" b="1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Char char="–"/>
              <a:defRPr/>
            </a:lvl2pPr>
            <a:lvl3pPr marL="1371600" lvl="2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•"/>
              <a:defRPr/>
            </a:lvl3pPr>
            <a:lvl4pPr marL="1828800" lvl="3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–"/>
              <a:defRPr/>
            </a:lvl4pPr>
            <a:lvl5pPr marL="228600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»"/>
              <a:defRPr/>
            </a:lvl5pPr>
            <a:lvl6pPr marL="274320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6pPr>
            <a:lvl7pPr marL="320040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7pPr>
            <a:lvl8pPr marL="365760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8pPr>
            <a:lvl9pPr marL="411480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Title and Content">
  <p:cSld name="4_Title and Content">
    <p:bg>
      <p:bgPr>
        <a:solidFill>
          <a:srgbClr val="F2F2F2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oogle Shape;73;p7"/>
          <p:cNvGrpSpPr/>
          <p:nvPr/>
        </p:nvGrpSpPr>
        <p:grpSpPr>
          <a:xfrm>
            <a:off x="2084388" y="6550025"/>
            <a:ext cx="7059612" cy="49213"/>
            <a:chOff x="2083888" y="6550671"/>
            <a:chExt cx="7060112" cy="48665"/>
          </a:xfrm>
        </p:grpSpPr>
        <p:sp>
          <p:nvSpPr>
            <p:cNvPr id="74" name="Google Shape;74;p7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75;p7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p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77" name="Google Shape;77;p7" descr="Picture 7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8" name="Google Shape;78;p7"/>
          <p:cNvGrpSpPr/>
          <p:nvPr/>
        </p:nvGrpSpPr>
        <p:grpSpPr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79" name="Google Shape;79;p7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80;p7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81;p7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2" name="Google Shape;82;p7"/>
          <p:cNvGrpSpPr/>
          <p:nvPr/>
        </p:nvGrpSpPr>
        <p:grpSpPr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83" name="Google Shape;83;p7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84;p7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85;p7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6" name="Google Shape;86;p7"/>
          <p:cNvSpPr txBox="1">
            <a:spLocks noGrp="1"/>
          </p:cNvSpPr>
          <p:nvPr>
            <p:ph type="body" idx="1"/>
          </p:nvPr>
        </p:nvSpPr>
        <p:spPr>
          <a:xfrm>
            <a:off x="304800" y="1493837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01141"/>
              </a:buClr>
              <a:buSzPts val="2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>
                <a:latin typeface="Arial"/>
                <a:ea typeface="Arial"/>
                <a:cs typeface="Arial"/>
                <a:sym typeface="Arial"/>
              </a:defRPr>
            </a:lvl2pPr>
            <a:lvl3pPr marL="1371600" lvl="2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•"/>
              <a:defRPr sz="2000"/>
            </a:lvl3pPr>
            <a:lvl4pPr marL="1828800" lvl="3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–"/>
              <a:defRPr sz="2000"/>
            </a:lvl4pPr>
            <a:lvl5pPr marL="228600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»"/>
              <a:defRPr sz="2000"/>
            </a:lvl5pPr>
            <a:lvl6pPr marL="274320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6pPr>
            <a:lvl7pPr marL="320040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7pPr>
            <a:lvl8pPr marL="365760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8pPr>
            <a:lvl9pPr marL="411480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9pPr>
          </a:lstStyle>
          <a:p>
            <a:endParaRPr/>
          </a:p>
        </p:txBody>
      </p:sp>
      <p:sp>
        <p:nvSpPr>
          <p:cNvPr id="87" name="Google Shape;87;p7"/>
          <p:cNvSpPr txBox="1">
            <a:spLocks noGrp="1"/>
          </p:cNvSpPr>
          <p:nvPr>
            <p:ph type="body" idx="2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600" b="1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Char char="–"/>
              <a:defRPr/>
            </a:lvl2pPr>
            <a:lvl3pPr marL="1371600" lvl="2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•"/>
              <a:defRPr/>
            </a:lvl3pPr>
            <a:lvl4pPr marL="1828800" lvl="3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–"/>
              <a:defRPr/>
            </a:lvl4pPr>
            <a:lvl5pPr marL="228600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»"/>
              <a:defRPr/>
            </a:lvl5pPr>
            <a:lvl6pPr marL="274320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6pPr>
            <a:lvl7pPr marL="320040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7pPr>
            <a:lvl8pPr marL="365760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8pPr>
            <a:lvl9pPr marL="411480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bg>
      <p:bgPr>
        <a:solidFill>
          <a:srgbClr val="F2F2F2"/>
        </a:soli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oogle Shape;89;p8"/>
          <p:cNvGrpSpPr/>
          <p:nvPr/>
        </p:nvGrpSpPr>
        <p:grpSpPr>
          <a:xfrm>
            <a:off x="2084388" y="6550025"/>
            <a:ext cx="7059612" cy="49213"/>
            <a:chOff x="2083888" y="6550671"/>
            <a:chExt cx="7060112" cy="48665"/>
          </a:xfrm>
        </p:grpSpPr>
        <p:sp>
          <p:nvSpPr>
            <p:cNvPr id="90" name="Google Shape;90;p8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93" name="Google Shape;93;p8" descr="Picture 7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4" name="Google Shape;94;p8"/>
          <p:cNvGrpSpPr/>
          <p:nvPr/>
        </p:nvGrpSpPr>
        <p:grpSpPr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95" name="Google Shape;95;p8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96;p8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97;p8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8" name="Google Shape;98;p8"/>
          <p:cNvGrpSpPr/>
          <p:nvPr/>
        </p:nvGrpSpPr>
        <p:grpSpPr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99" name="Google Shape;99;p8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00;p8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01;p8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2" name="Google Shape;102;p8"/>
          <p:cNvSpPr txBox="1">
            <a:spLocks noGrp="1"/>
          </p:cNvSpPr>
          <p:nvPr>
            <p:ph type="body" idx="1"/>
          </p:nvPr>
        </p:nvSpPr>
        <p:spPr>
          <a:xfrm>
            <a:off x="304800" y="1493837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01141"/>
              </a:buClr>
              <a:buSzPts val="2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>
                <a:latin typeface="Arial"/>
                <a:ea typeface="Arial"/>
                <a:cs typeface="Arial"/>
                <a:sym typeface="Arial"/>
              </a:defRPr>
            </a:lvl2pPr>
            <a:lvl3pPr marL="1371600" lvl="2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•"/>
              <a:defRPr sz="2000"/>
            </a:lvl3pPr>
            <a:lvl4pPr marL="1828800" lvl="3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–"/>
              <a:defRPr sz="2000"/>
            </a:lvl4pPr>
            <a:lvl5pPr marL="228600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»"/>
              <a:defRPr sz="2000"/>
            </a:lvl5pPr>
            <a:lvl6pPr marL="274320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6pPr>
            <a:lvl7pPr marL="320040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7pPr>
            <a:lvl8pPr marL="365760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8pPr>
            <a:lvl9pPr marL="411480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9pPr>
          </a:lstStyle>
          <a:p>
            <a:endParaRPr/>
          </a:p>
        </p:txBody>
      </p:sp>
      <p:sp>
        <p:nvSpPr>
          <p:cNvPr id="103" name="Google Shape;103;p8"/>
          <p:cNvSpPr txBox="1">
            <a:spLocks noGrp="1"/>
          </p:cNvSpPr>
          <p:nvPr>
            <p:ph type="body" idx="2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600" b="1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Char char="–"/>
              <a:defRPr/>
            </a:lvl2pPr>
            <a:lvl3pPr marL="1371600" lvl="2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•"/>
              <a:defRPr/>
            </a:lvl3pPr>
            <a:lvl4pPr marL="1828800" lvl="3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–"/>
              <a:defRPr/>
            </a:lvl4pPr>
            <a:lvl5pPr marL="228600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»"/>
              <a:defRPr/>
            </a:lvl5pPr>
            <a:lvl6pPr marL="274320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6pPr>
            <a:lvl7pPr marL="320040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7pPr>
            <a:lvl8pPr marL="365760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8pPr>
            <a:lvl9pPr marL="411480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le and Content">
  <p:cSld name="2_Title and Content">
    <p:bg>
      <p:bgPr>
        <a:solidFill>
          <a:srgbClr val="F2F2F2"/>
        </a:soli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" name="Google Shape;105;p9"/>
          <p:cNvGrpSpPr/>
          <p:nvPr/>
        </p:nvGrpSpPr>
        <p:grpSpPr>
          <a:xfrm>
            <a:off x="2084388" y="6550025"/>
            <a:ext cx="7059612" cy="49213"/>
            <a:chOff x="2083888" y="6550671"/>
            <a:chExt cx="7060112" cy="48665"/>
          </a:xfrm>
        </p:grpSpPr>
        <p:sp>
          <p:nvSpPr>
            <p:cNvPr id="106" name="Google Shape;106;p9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07;p9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9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09" name="Google Shape;109;p9" descr="Picture 7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0" name="Google Shape;110;p9"/>
          <p:cNvGrpSpPr/>
          <p:nvPr/>
        </p:nvGrpSpPr>
        <p:grpSpPr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11" name="Google Shape;111;p9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2;p9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3;p9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4" name="Google Shape;114;p9"/>
          <p:cNvGrpSpPr/>
          <p:nvPr/>
        </p:nvGrpSpPr>
        <p:grpSpPr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15" name="Google Shape;115;p9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;p9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7;p9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8" name="Google Shape;118;p9"/>
          <p:cNvSpPr txBox="1">
            <a:spLocks noGrp="1"/>
          </p:cNvSpPr>
          <p:nvPr>
            <p:ph type="body" idx="1"/>
          </p:nvPr>
        </p:nvSpPr>
        <p:spPr>
          <a:xfrm>
            <a:off x="304800" y="1493837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01141"/>
              </a:buClr>
              <a:buSzPts val="2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>
                <a:latin typeface="Arial"/>
                <a:ea typeface="Arial"/>
                <a:cs typeface="Arial"/>
                <a:sym typeface="Arial"/>
              </a:defRPr>
            </a:lvl2pPr>
            <a:lvl3pPr marL="1371600" lvl="2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•"/>
              <a:defRPr sz="2000"/>
            </a:lvl3pPr>
            <a:lvl4pPr marL="1828800" lvl="3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–"/>
              <a:defRPr sz="2000"/>
            </a:lvl4pPr>
            <a:lvl5pPr marL="228600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»"/>
              <a:defRPr sz="2000"/>
            </a:lvl5pPr>
            <a:lvl6pPr marL="274320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6pPr>
            <a:lvl7pPr marL="320040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7pPr>
            <a:lvl8pPr marL="365760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8pPr>
            <a:lvl9pPr marL="411480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9pPr>
          </a:lstStyle>
          <a:p>
            <a:endParaRPr/>
          </a:p>
        </p:txBody>
      </p:sp>
      <p:sp>
        <p:nvSpPr>
          <p:cNvPr id="119" name="Google Shape;119;p9"/>
          <p:cNvSpPr txBox="1">
            <a:spLocks noGrp="1"/>
          </p:cNvSpPr>
          <p:nvPr>
            <p:ph type="body" idx="2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600" b="1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Char char="–"/>
              <a:defRPr/>
            </a:lvl2pPr>
            <a:lvl3pPr marL="1371600" lvl="2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•"/>
              <a:defRPr/>
            </a:lvl3pPr>
            <a:lvl4pPr marL="1828800" lvl="3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–"/>
              <a:defRPr/>
            </a:lvl4pPr>
            <a:lvl5pPr marL="228600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»"/>
              <a:defRPr/>
            </a:lvl5pPr>
            <a:lvl6pPr marL="274320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6pPr>
            <a:lvl7pPr marL="320040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7pPr>
            <a:lvl8pPr marL="365760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8pPr>
            <a:lvl9pPr marL="411480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Title and Content">
  <p:cSld name="3_Title and Content">
    <p:bg>
      <p:bgPr>
        <a:solidFill>
          <a:srgbClr val="F2F2F2"/>
        </a:solid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" name="Google Shape;121;p10"/>
          <p:cNvGrpSpPr/>
          <p:nvPr/>
        </p:nvGrpSpPr>
        <p:grpSpPr>
          <a:xfrm>
            <a:off x="2084388" y="6550025"/>
            <a:ext cx="7059612" cy="49213"/>
            <a:chOff x="2083888" y="6550671"/>
            <a:chExt cx="7060112" cy="48665"/>
          </a:xfrm>
        </p:grpSpPr>
        <p:sp>
          <p:nvSpPr>
            <p:cNvPr id="122" name="Google Shape;122;p10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23;p10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24;p10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25" name="Google Shape;125;p10" descr="Picture 7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6" name="Google Shape;126;p10"/>
          <p:cNvGrpSpPr/>
          <p:nvPr/>
        </p:nvGrpSpPr>
        <p:grpSpPr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27" name="Google Shape;127;p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28;p10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29;p10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0" name="Google Shape;130;p10"/>
          <p:cNvGrpSpPr/>
          <p:nvPr/>
        </p:nvGrpSpPr>
        <p:grpSpPr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31" name="Google Shape;131;p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32;p10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33;p10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4" name="Google Shape;134;p10"/>
          <p:cNvSpPr txBox="1">
            <a:spLocks noGrp="1"/>
          </p:cNvSpPr>
          <p:nvPr>
            <p:ph type="body" idx="1"/>
          </p:nvPr>
        </p:nvSpPr>
        <p:spPr>
          <a:xfrm>
            <a:off x="304800" y="1493837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01141"/>
              </a:buClr>
              <a:buSzPts val="2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>
                <a:latin typeface="Arial"/>
                <a:ea typeface="Arial"/>
                <a:cs typeface="Arial"/>
                <a:sym typeface="Arial"/>
              </a:defRPr>
            </a:lvl2pPr>
            <a:lvl3pPr marL="1371600" lvl="2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•"/>
              <a:defRPr sz="2000"/>
            </a:lvl3pPr>
            <a:lvl4pPr marL="1828800" lvl="3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–"/>
              <a:defRPr sz="2000"/>
            </a:lvl4pPr>
            <a:lvl5pPr marL="228600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»"/>
              <a:defRPr sz="2000"/>
            </a:lvl5pPr>
            <a:lvl6pPr marL="274320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6pPr>
            <a:lvl7pPr marL="320040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7pPr>
            <a:lvl8pPr marL="365760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8pPr>
            <a:lvl9pPr marL="411480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9pPr>
          </a:lstStyle>
          <a:p>
            <a:endParaRPr/>
          </a:p>
        </p:txBody>
      </p:sp>
      <p:sp>
        <p:nvSpPr>
          <p:cNvPr id="135" name="Google Shape;135;p10"/>
          <p:cNvSpPr txBox="1">
            <a:spLocks noGrp="1"/>
          </p:cNvSpPr>
          <p:nvPr>
            <p:ph type="body" idx="2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600" b="1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Char char="–"/>
              <a:defRPr/>
            </a:lvl2pPr>
            <a:lvl3pPr marL="1371600" lvl="2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•"/>
              <a:defRPr/>
            </a:lvl3pPr>
            <a:lvl4pPr marL="1828800" lvl="3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–"/>
              <a:defRPr/>
            </a:lvl4pPr>
            <a:lvl5pPr marL="228600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»"/>
              <a:defRPr/>
            </a:lvl5pPr>
            <a:lvl6pPr marL="274320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6pPr>
            <a:lvl7pPr marL="320040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7pPr>
            <a:lvl8pPr marL="365760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8pPr>
            <a:lvl9pPr marL="411480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_Title and Content">
  <p:cSld name="9_Title and Content">
    <p:bg>
      <p:bgPr>
        <a:solidFill>
          <a:srgbClr val="F2F2F2"/>
        </a:solidFill>
        <a:effectLst/>
      </p:bgPr>
    </p:bg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7" name="Google Shape;137;p11"/>
          <p:cNvGrpSpPr/>
          <p:nvPr/>
        </p:nvGrpSpPr>
        <p:grpSpPr>
          <a:xfrm>
            <a:off x="2084388" y="6550025"/>
            <a:ext cx="7059612" cy="49213"/>
            <a:chOff x="2083888" y="6550671"/>
            <a:chExt cx="7060112" cy="48665"/>
          </a:xfrm>
        </p:grpSpPr>
        <p:sp>
          <p:nvSpPr>
            <p:cNvPr id="138" name="Google Shape;138;p11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39;p11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40;p11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41" name="Google Shape;141;p11" descr="Picture 7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2" name="Google Shape;142;p11"/>
          <p:cNvGrpSpPr/>
          <p:nvPr/>
        </p:nvGrpSpPr>
        <p:grpSpPr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43" name="Google Shape;143;p11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44;p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45;p11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6" name="Google Shape;146;p11"/>
          <p:cNvGrpSpPr/>
          <p:nvPr/>
        </p:nvGrpSpPr>
        <p:grpSpPr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47" name="Google Shape;147;p11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48;p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49;p11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0" name="Google Shape;150;p11"/>
          <p:cNvSpPr txBox="1">
            <a:spLocks noGrp="1"/>
          </p:cNvSpPr>
          <p:nvPr>
            <p:ph type="body" idx="1"/>
          </p:nvPr>
        </p:nvSpPr>
        <p:spPr>
          <a:xfrm>
            <a:off x="304800" y="1493837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01141"/>
              </a:buClr>
              <a:buSzPts val="2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>
                <a:latin typeface="Arial"/>
                <a:ea typeface="Arial"/>
                <a:cs typeface="Arial"/>
                <a:sym typeface="Arial"/>
              </a:defRPr>
            </a:lvl2pPr>
            <a:lvl3pPr marL="1371600" lvl="2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•"/>
              <a:defRPr sz="2000"/>
            </a:lvl3pPr>
            <a:lvl4pPr marL="1828800" lvl="3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–"/>
              <a:defRPr sz="2000"/>
            </a:lvl4pPr>
            <a:lvl5pPr marL="228600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»"/>
              <a:defRPr sz="2000"/>
            </a:lvl5pPr>
            <a:lvl6pPr marL="274320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6pPr>
            <a:lvl7pPr marL="320040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7pPr>
            <a:lvl8pPr marL="365760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8pPr>
            <a:lvl9pPr marL="411480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9pPr>
          </a:lstStyle>
          <a:p>
            <a:endParaRPr/>
          </a:p>
        </p:txBody>
      </p:sp>
      <p:sp>
        <p:nvSpPr>
          <p:cNvPr id="151" name="Google Shape;151;p11"/>
          <p:cNvSpPr txBox="1">
            <a:spLocks noGrp="1"/>
          </p:cNvSpPr>
          <p:nvPr>
            <p:ph type="body" idx="2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600" b="1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Char char="–"/>
              <a:defRPr/>
            </a:lvl2pPr>
            <a:lvl3pPr marL="1371600" lvl="2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•"/>
              <a:defRPr/>
            </a:lvl3pPr>
            <a:lvl4pPr marL="1828800" lvl="3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–"/>
              <a:defRPr/>
            </a:lvl4pPr>
            <a:lvl5pPr marL="228600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»"/>
              <a:defRPr/>
            </a:lvl5pPr>
            <a:lvl6pPr marL="274320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6pPr>
            <a:lvl7pPr marL="320040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7pPr>
            <a:lvl8pPr marL="365760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8pPr>
            <a:lvl9pPr marL="411480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theme" Target="../theme/theme10.xml"/><Relationship Id="rId1" Type="http://schemas.openxmlformats.org/officeDocument/2006/relationships/slideLayout" Target="../slideLayouts/slideLayout18.xml"/></Relationships>
</file>

<file path=ppt/slideMasters/_rels/slideMaster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theme" Target="../theme/theme11.xml"/><Relationship Id="rId1" Type="http://schemas.openxmlformats.org/officeDocument/2006/relationships/slideLayout" Target="../slideLayouts/slideLayout19.xml"/></Relationships>
</file>

<file path=ppt/slideMasters/_rels/slideMaster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theme" Target="../theme/theme12.xml"/><Relationship Id="rId1" Type="http://schemas.openxmlformats.org/officeDocument/2006/relationships/slideLayout" Target="../slideLayouts/slideLayout20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image" Target="../media/image3.png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6.xml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/Relationships>
</file>

<file path=ppt/slideMasters/_rels/slideMaster3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14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15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16.xm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/>
        </p:nvSpPr>
        <p:spPr>
          <a:xfrm>
            <a:off x="0" y="3352800"/>
            <a:ext cx="8686800" cy="2743200"/>
          </a:xfrm>
          <a:prstGeom prst="rect">
            <a:avLst/>
          </a:prstGeom>
          <a:solidFill>
            <a:srgbClr val="10114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1"/>
          <p:cNvSpPr txBox="1"/>
          <p:nvPr/>
        </p:nvSpPr>
        <p:spPr>
          <a:xfrm>
            <a:off x="2895600" y="609600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1"/>
          <p:cNvSpPr txBox="1"/>
          <p:nvPr/>
        </p:nvSpPr>
        <p:spPr>
          <a:xfrm>
            <a:off x="0" y="609600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3;p1"/>
          <p:cNvSpPr txBox="1"/>
          <p:nvPr/>
        </p:nvSpPr>
        <p:spPr>
          <a:xfrm>
            <a:off x="5791200" y="609600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" name="Google Shape;14;p1" descr="BITS_university_logo_whitevert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200" y="3352800"/>
            <a:ext cx="2057400" cy="1979612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1"/>
          <p:cNvSpPr txBox="1"/>
          <p:nvPr/>
        </p:nvSpPr>
        <p:spPr>
          <a:xfrm>
            <a:off x="-76200" y="5257800"/>
            <a:ext cx="2209800" cy="554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Arial"/>
              <a:buNone/>
            </a:pPr>
            <a:r>
              <a:rPr lang="en-IN" sz="2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BITS</a:t>
            </a:r>
            <a:r>
              <a:rPr lang="en-IN" sz="2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Pilani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1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" name="Google Shape;17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3" name="Google Shape;283;p27"/>
          <p:cNvGrpSpPr/>
          <p:nvPr/>
        </p:nvGrpSpPr>
        <p:grpSpPr>
          <a:xfrm>
            <a:off x="0" y="1295400"/>
            <a:ext cx="7010400" cy="46037"/>
            <a:chOff x="1905000" y="6553200"/>
            <a:chExt cx="7010400" cy="45719"/>
          </a:xfrm>
        </p:grpSpPr>
        <p:sp>
          <p:nvSpPr>
            <p:cNvPr id="284" name="Google Shape;284;p27"/>
            <p:cNvSpPr txBox="1"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" name="Google Shape;285;p27"/>
            <p:cNvSpPr txBox="1"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Google Shape;286;p27"/>
            <p:cNvSpPr txBox="1"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87" name="Google Shape;287;p27"/>
          <p:cNvGrpSpPr/>
          <p:nvPr/>
        </p:nvGrpSpPr>
        <p:grpSpPr>
          <a:xfrm>
            <a:off x="2133600" y="6553200"/>
            <a:ext cx="7010400" cy="46037"/>
            <a:chOff x="1905000" y="6553200"/>
            <a:chExt cx="7010400" cy="45719"/>
          </a:xfrm>
        </p:grpSpPr>
        <p:sp>
          <p:nvSpPr>
            <p:cNvPr id="288" name="Google Shape;288;p27"/>
            <p:cNvSpPr txBox="1"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89;p27"/>
            <p:cNvSpPr txBox="1"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0;p27"/>
            <p:cNvSpPr txBox="1"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91" name="Google Shape;291;p27" descr="Picture 7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27"/>
          <p:cNvSpPr txBox="1"/>
          <p:nvPr/>
        </p:nvSpPr>
        <p:spPr>
          <a:xfrm>
            <a:off x="3276600" y="6596062"/>
            <a:ext cx="5867400" cy="261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141"/>
              </a:buClr>
              <a:buSzPts val="1100"/>
              <a:buFont typeface="Arial"/>
              <a:buNone/>
            </a:pPr>
            <a:r>
              <a:rPr lang="en-IN" sz="1100" b="1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lang="en-IN" sz="1100" b="0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Pilani, Hyderabad Campus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" name="Google Shape;293;p27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4" name="Google Shape;294;p2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5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1" name="Google Shape;301;p29"/>
          <p:cNvGrpSpPr/>
          <p:nvPr/>
        </p:nvGrpSpPr>
        <p:grpSpPr>
          <a:xfrm>
            <a:off x="0" y="1295400"/>
            <a:ext cx="7010400" cy="46037"/>
            <a:chOff x="1905000" y="6553200"/>
            <a:chExt cx="7010400" cy="45719"/>
          </a:xfrm>
        </p:grpSpPr>
        <p:sp>
          <p:nvSpPr>
            <p:cNvPr id="302" name="Google Shape;302;p29"/>
            <p:cNvSpPr txBox="1"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03;p29"/>
            <p:cNvSpPr txBox="1"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04;p29"/>
            <p:cNvSpPr txBox="1"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05" name="Google Shape;305;p29"/>
          <p:cNvGrpSpPr/>
          <p:nvPr/>
        </p:nvGrpSpPr>
        <p:grpSpPr>
          <a:xfrm>
            <a:off x="2133600" y="6553200"/>
            <a:ext cx="7010400" cy="46037"/>
            <a:chOff x="1905000" y="6553200"/>
            <a:chExt cx="7010400" cy="45719"/>
          </a:xfrm>
        </p:grpSpPr>
        <p:sp>
          <p:nvSpPr>
            <p:cNvPr id="306" name="Google Shape;306;p29"/>
            <p:cNvSpPr txBox="1"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307;p29"/>
            <p:cNvSpPr txBox="1"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08;p29"/>
            <p:cNvSpPr txBox="1"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09" name="Google Shape;309;p29" descr="Picture 7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29"/>
          <p:cNvSpPr txBox="1"/>
          <p:nvPr/>
        </p:nvSpPr>
        <p:spPr>
          <a:xfrm>
            <a:off x="3276600" y="6596062"/>
            <a:ext cx="5867400" cy="261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141"/>
              </a:buClr>
              <a:buSzPts val="1100"/>
              <a:buFont typeface="Arial"/>
              <a:buNone/>
            </a:pPr>
            <a:r>
              <a:rPr lang="en-IN" sz="1100" b="1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lang="en-IN" sz="1100" b="0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Pilani, Hyderabad Campus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29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2" name="Google Shape;312;p29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6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7" name="Google Shape;317;p31"/>
          <p:cNvGrpSpPr/>
          <p:nvPr/>
        </p:nvGrpSpPr>
        <p:grpSpPr>
          <a:xfrm rot="5400000">
            <a:off x="5006182" y="2567781"/>
            <a:ext cx="5181600" cy="46037"/>
            <a:chOff x="1905000" y="6553200"/>
            <a:chExt cx="7010400" cy="45719"/>
          </a:xfrm>
        </p:grpSpPr>
        <p:sp>
          <p:nvSpPr>
            <p:cNvPr id="318" name="Google Shape;318;p31"/>
            <p:cNvSpPr txBox="1"/>
            <p:nvPr/>
          </p:nvSpPr>
          <p:spPr>
            <a:xfrm>
              <a:off x="4267574" y="6553200"/>
              <a:ext cx="2328209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19;p31"/>
            <p:cNvSpPr txBox="1"/>
            <p:nvPr/>
          </p:nvSpPr>
          <p:spPr>
            <a:xfrm>
              <a:off x="1905000" y="6553200"/>
              <a:ext cx="2362574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Google Shape;320;p31"/>
            <p:cNvSpPr txBox="1"/>
            <p:nvPr/>
          </p:nvSpPr>
          <p:spPr>
            <a:xfrm>
              <a:off x="6587191" y="6553200"/>
              <a:ext cx="2328209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21" name="Google Shape;321;p31" descr="Picture 7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7937" y="381000"/>
            <a:ext cx="692150" cy="2193925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31"/>
          <p:cNvSpPr txBox="1"/>
          <p:nvPr/>
        </p:nvSpPr>
        <p:spPr>
          <a:xfrm rot="5400000">
            <a:off x="-2794793" y="3809206"/>
            <a:ext cx="5867400" cy="23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141"/>
              </a:buClr>
              <a:buSzPts val="900"/>
              <a:buFont typeface="Arial"/>
              <a:buNone/>
            </a:pPr>
            <a:r>
              <a:rPr lang="en-IN" sz="900" b="1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lang="en-IN" sz="900" b="0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Pilani, Hyderabad Campus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31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4" name="Google Shape;324;p3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7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oogle Shape;22;p3"/>
          <p:cNvGrpSpPr/>
          <p:nvPr/>
        </p:nvGrpSpPr>
        <p:grpSpPr>
          <a:xfrm>
            <a:off x="2084387" y="6550025"/>
            <a:ext cx="7059612" cy="49212"/>
            <a:chOff x="2083888" y="6550671"/>
            <a:chExt cx="7060112" cy="48665"/>
          </a:xfrm>
        </p:grpSpPr>
        <p:sp>
          <p:nvSpPr>
            <p:cNvPr id="23" name="Google Shape;23;p3"/>
            <p:cNvSpPr txBox="1"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4;p3"/>
            <p:cNvSpPr txBox="1"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5;p3"/>
            <p:cNvSpPr txBox="1"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6" name="Google Shape;26;p3" descr="Picture 7.png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" name="Google Shape;27;p3"/>
          <p:cNvGrpSpPr/>
          <p:nvPr/>
        </p:nvGrpSpPr>
        <p:grpSpPr>
          <a:xfrm>
            <a:off x="2133600" y="6553200"/>
            <a:ext cx="7010400" cy="46037"/>
            <a:chOff x="1905000" y="6553200"/>
            <a:chExt cx="7010400" cy="45719"/>
          </a:xfrm>
        </p:grpSpPr>
        <p:sp>
          <p:nvSpPr>
            <p:cNvPr id="28" name="Google Shape;28;p3"/>
            <p:cNvSpPr txBox="1"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9;p3"/>
            <p:cNvSpPr txBox="1"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30;p3"/>
            <p:cNvSpPr txBox="1"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1" name="Google Shape;31;p3"/>
          <p:cNvGrpSpPr/>
          <p:nvPr/>
        </p:nvGrpSpPr>
        <p:grpSpPr>
          <a:xfrm>
            <a:off x="0" y="1295400"/>
            <a:ext cx="7010400" cy="46037"/>
            <a:chOff x="1905000" y="6553200"/>
            <a:chExt cx="7010400" cy="45719"/>
          </a:xfrm>
        </p:grpSpPr>
        <p:sp>
          <p:nvSpPr>
            <p:cNvPr id="32" name="Google Shape;32;p3"/>
            <p:cNvSpPr txBox="1"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33;p3"/>
            <p:cNvSpPr txBox="1"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34;p3"/>
            <p:cNvSpPr txBox="1"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5" name="Google Shape;35;p3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" name="Google Shape;36;p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4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6" name="Google Shape;186;p1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7" name="Google Shape;187;p1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8" name="Google Shape;188;p1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9" name="Google Shape;189;p1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5"/>
          <p:cNvSpPr txBox="1"/>
          <p:nvPr/>
        </p:nvSpPr>
        <p:spPr>
          <a:xfrm>
            <a:off x="0" y="3352800"/>
            <a:ext cx="8686800" cy="2743200"/>
          </a:xfrm>
          <a:prstGeom prst="rect">
            <a:avLst/>
          </a:prstGeom>
          <a:solidFill>
            <a:srgbClr val="10114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15"/>
          <p:cNvSpPr txBox="1"/>
          <p:nvPr/>
        </p:nvSpPr>
        <p:spPr>
          <a:xfrm>
            <a:off x="2895600" y="609600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15"/>
          <p:cNvSpPr txBox="1"/>
          <p:nvPr/>
        </p:nvSpPr>
        <p:spPr>
          <a:xfrm>
            <a:off x="0" y="609600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15"/>
          <p:cNvSpPr txBox="1"/>
          <p:nvPr/>
        </p:nvSpPr>
        <p:spPr>
          <a:xfrm>
            <a:off x="5791200" y="609600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5" name="Google Shape;195;p15" descr="BITS_university_logo_whitevert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200" y="3352800"/>
            <a:ext cx="2057400" cy="1979612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15"/>
          <p:cNvSpPr txBox="1"/>
          <p:nvPr/>
        </p:nvSpPr>
        <p:spPr>
          <a:xfrm>
            <a:off x="-76200" y="5257800"/>
            <a:ext cx="2209800" cy="554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Arial"/>
              <a:buNone/>
            </a:pPr>
            <a:r>
              <a:rPr lang="en-IN" sz="2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BITS</a:t>
            </a:r>
            <a:r>
              <a:rPr lang="en-IN" sz="2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Pilani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p15"/>
          <p:cNvSpPr txBox="1"/>
          <p:nvPr/>
        </p:nvSpPr>
        <p:spPr>
          <a:xfrm>
            <a:off x="152400" y="5667375"/>
            <a:ext cx="1905000" cy="27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r>
              <a:rPr lang="en-IN"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Hyderabad Campus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1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9" name="Google Shape;199;p1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17" descr="\\Server\D\jyoti\FI023_BITS_v1\styleguide img\IMG_5627_b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17"/>
          <p:cNvSpPr txBox="1"/>
          <p:nvPr/>
        </p:nvSpPr>
        <p:spPr>
          <a:xfrm>
            <a:off x="0" y="4281487"/>
            <a:ext cx="9144000" cy="2576512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4A7EBB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63500" dist="23000" dir="5400000">
              <a:srgbClr val="000000">
                <a:alpha val="3411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5" name="Google Shape;205;p17" descr="Picture 7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17"/>
          <p:cNvSpPr txBox="1"/>
          <p:nvPr/>
        </p:nvSpPr>
        <p:spPr>
          <a:xfrm>
            <a:off x="2882900" y="677545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17"/>
          <p:cNvSpPr txBox="1"/>
          <p:nvPr/>
        </p:nvSpPr>
        <p:spPr>
          <a:xfrm>
            <a:off x="-12700" y="677545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p17"/>
          <p:cNvSpPr txBox="1"/>
          <p:nvPr/>
        </p:nvSpPr>
        <p:spPr>
          <a:xfrm>
            <a:off x="5778500" y="677545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p17"/>
          <p:cNvSpPr txBox="1"/>
          <p:nvPr/>
        </p:nvSpPr>
        <p:spPr>
          <a:xfrm>
            <a:off x="6858000" y="762000"/>
            <a:ext cx="2209800" cy="554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Arial"/>
              <a:buNone/>
            </a:pPr>
            <a:r>
              <a:rPr lang="en-IN" sz="2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BITS</a:t>
            </a:r>
            <a:r>
              <a:rPr lang="en-IN" sz="2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Pilani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17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1" name="Google Shape;211;p1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0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Google Shape;215;p19" descr="Picture 7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6" name="Google Shape;216;p19"/>
          <p:cNvGrpSpPr/>
          <p:nvPr/>
        </p:nvGrpSpPr>
        <p:grpSpPr>
          <a:xfrm>
            <a:off x="0" y="1295400"/>
            <a:ext cx="7010400" cy="46037"/>
            <a:chOff x="1905000" y="6553200"/>
            <a:chExt cx="7010400" cy="45719"/>
          </a:xfrm>
        </p:grpSpPr>
        <p:sp>
          <p:nvSpPr>
            <p:cNvPr id="217" name="Google Shape;217;p19"/>
            <p:cNvSpPr txBox="1"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218;p19"/>
            <p:cNvSpPr txBox="1"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19;p19"/>
            <p:cNvSpPr txBox="1"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0" name="Google Shape;220;p19"/>
          <p:cNvGrpSpPr/>
          <p:nvPr/>
        </p:nvGrpSpPr>
        <p:grpSpPr>
          <a:xfrm>
            <a:off x="2133600" y="6553200"/>
            <a:ext cx="7010400" cy="46037"/>
            <a:chOff x="1905000" y="6553200"/>
            <a:chExt cx="7010400" cy="45719"/>
          </a:xfrm>
        </p:grpSpPr>
        <p:sp>
          <p:nvSpPr>
            <p:cNvPr id="221" name="Google Shape;221;p19"/>
            <p:cNvSpPr txBox="1"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2;p19"/>
            <p:cNvSpPr txBox="1"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23;p19"/>
            <p:cNvSpPr txBox="1"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4" name="Google Shape;224;p19"/>
          <p:cNvSpPr txBox="1"/>
          <p:nvPr/>
        </p:nvSpPr>
        <p:spPr>
          <a:xfrm>
            <a:off x="3276600" y="6596062"/>
            <a:ext cx="5867400" cy="261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141"/>
              </a:buClr>
              <a:buSzPts val="1100"/>
              <a:buFont typeface="Arial"/>
              <a:buNone/>
            </a:pPr>
            <a:r>
              <a:rPr lang="en-IN" sz="1100" b="1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lang="en-IN" sz="1100" b="0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Pilani, Hyderabad Campus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p19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6" name="Google Shape;226;p19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2" name="Google Shape;232;p21"/>
          <p:cNvGrpSpPr/>
          <p:nvPr/>
        </p:nvGrpSpPr>
        <p:grpSpPr>
          <a:xfrm>
            <a:off x="0" y="1295400"/>
            <a:ext cx="7010400" cy="46037"/>
            <a:chOff x="1905000" y="6553200"/>
            <a:chExt cx="7010400" cy="45719"/>
          </a:xfrm>
        </p:grpSpPr>
        <p:sp>
          <p:nvSpPr>
            <p:cNvPr id="233" name="Google Shape;233;p21"/>
            <p:cNvSpPr txBox="1"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34;p21"/>
            <p:cNvSpPr txBox="1"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35;p21"/>
            <p:cNvSpPr txBox="1"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6" name="Google Shape;236;p21"/>
          <p:cNvGrpSpPr/>
          <p:nvPr/>
        </p:nvGrpSpPr>
        <p:grpSpPr>
          <a:xfrm>
            <a:off x="2133600" y="6553200"/>
            <a:ext cx="7010400" cy="46037"/>
            <a:chOff x="1905000" y="6553200"/>
            <a:chExt cx="7010400" cy="45719"/>
          </a:xfrm>
        </p:grpSpPr>
        <p:sp>
          <p:nvSpPr>
            <p:cNvPr id="237" name="Google Shape;237;p21"/>
            <p:cNvSpPr txBox="1"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38;p21"/>
            <p:cNvSpPr txBox="1"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39;p21"/>
            <p:cNvSpPr txBox="1"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40" name="Google Shape;240;p21" descr="Picture 7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21"/>
          <p:cNvSpPr txBox="1"/>
          <p:nvPr/>
        </p:nvSpPr>
        <p:spPr>
          <a:xfrm>
            <a:off x="3276600" y="6596062"/>
            <a:ext cx="5867400" cy="261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141"/>
              </a:buClr>
              <a:buSzPts val="1100"/>
              <a:buFont typeface="Arial"/>
              <a:buNone/>
            </a:pPr>
            <a:r>
              <a:rPr lang="en-IN" sz="1100" b="1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lang="en-IN" sz="1100" b="0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Pilani, Hyderabad Campus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21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3" name="Google Shape;243;p2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1" name="Google Shape;251;p23"/>
          <p:cNvGrpSpPr/>
          <p:nvPr/>
        </p:nvGrpSpPr>
        <p:grpSpPr>
          <a:xfrm>
            <a:off x="0" y="1295400"/>
            <a:ext cx="7010400" cy="46037"/>
            <a:chOff x="1905000" y="6553200"/>
            <a:chExt cx="7010400" cy="45719"/>
          </a:xfrm>
        </p:grpSpPr>
        <p:sp>
          <p:nvSpPr>
            <p:cNvPr id="252" name="Google Shape;252;p23"/>
            <p:cNvSpPr txBox="1"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53;p23"/>
            <p:cNvSpPr txBox="1"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54;p23"/>
            <p:cNvSpPr txBox="1"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5" name="Google Shape;255;p23"/>
          <p:cNvGrpSpPr/>
          <p:nvPr/>
        </p:nvGrpSpPr>
        <p:grpSpPr>
          <a:xfrm>
            <a:off x="2133600" y="6553200"/>
            <a:ext cx="7010400" cy="46037"/>
            <a:chOff x="1905000" y="6553200"/>
            <a:chExt cx="7010400" cy="45719"/>
          </a:xfrm>
        </p:grpSpPr>
        <p:sp>
          <p:nvSpPr>
            <p:cNvPr id="256" name="Google Shape;256;p23"/>
            <p:cNvSpPr txBox="1"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57;p23"/>
            <p:cNvSpPr txBox="1"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258;p23"/>
            <p:cNvSpPr txBox="1"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59" name="Google Shape;259;p23" descr="Picture 7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23"/>
          <p:cNvSpPr txBox="1"/>
          <p:nvPr/>
        </p:nvSpPr>
        <p:spPr>
          <a:xfrm>
            <a:off x="3276600" y="6596062"/>
            <a:ext cx="5867400" cy="261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141"/>
              </a:buClr>
              <a:buSzPts val="1100"/>
              <a:buFont typeface="Arial"/>
              <a:buNone/>
            </a:pPr>
            <a:r>
              <a:rPr lang="en-IN" sz="1100" b="1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lang="en-IN" sz="1100" b="0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Pilani, Hyderabad Campus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p23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2" name="Google Shape;262;p2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3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6" name="Google Shape;266;p25"/>
          <p:cNvGrpSpPr/>
          <p:nvPr/>
        </p:nvGrpSpPr>
        <p:grpSpPr>
          <a:xfrm>
            <a:off x="0" y="1295400"/>
            <a:ext cx="7010400" cy="46037"/>
            <a:chOff x="1905000" y="6553200"/>
            <a:chExt cx="7010400" cy="45719"/>
          </a:xfrm>
        </p:grpSpPr>
        <p:sp>
          <p:nvSpPr>
            <p:cNvPr id="267" name="Google Shape;267;p25"/>
            <p:cNvSpPr txBox="1"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68;p25"/>
            <p:cNvSpPr txBox="1"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69;p25"/>
            <p:cNvSpPr txBox="1"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0" name="Google Shape;270;p25"/>
          <p:cNvGrpSpPr/>
          <p:nvPr/>
        </p:nvGrpSpPr>
        <p:grpSpPr>
          <a:xfrm>
            <a:off x="2133600" y="6553200"/>
            <a:ext cx="7010400" cy="46037"/>
            <a:chOff x="1905000" y="6553200"/>
            <a:chExt cx="7010400" cy="45719"/>
          </a:xfrm>
        </p:grpSpPr>
        <p:sp>
          <p:nvSpPr>
            <p:cNvPr id="271" name="Google Shape;271;p25"/>
            <p:cNvSpPr txBox="1"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2;p25"/>
            <p:cNvSpPr txBox="1"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73;p25"/>
            <p:cNvSpPr txBox="1"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74" name="Google Shape;274;p25" descr="Picture 7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5"/>
          <p:cNvSpPr txBox="1"/>
          <p:nvPr/>
        </p:nvSpPr>
        <p:spPr>
          <a:xfrm>
            <a:off x="3276600" y="6596062"/>
            <a:ext cx="5867400" cy="261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141"/>
              </a:buClr>
              <a:buSzPts val="1100"/>
              <a:buFont typeface="Arial"/>
              <a:buNone/>
            </a:pPr>
            <a:r>
              <a:rPr lang="en-IN" sz="1100" b="1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lang="en-IN" sz="1100" b="0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Pilani, Hyderabad Campus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2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7" name="Google Shape;277;p2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4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vouchforme.co/great-examples-of-teamwork/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vouchforme.co/great-examples-of-teamwork/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ennysnewsletter.com/p/product-management-survey?utm_source=Mind+the+Product+Newsletter&amp;utm_campaign=31f5940d28-mtp_newsletter_2020_01_18&amp;utm_medium=email&amp;utm_term=0_babd9cfe61-31f5940d28-109972505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hbr.org/2017/12/what-it-takes-to-become-a-great-product-manager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hbr.org/2017/12/what-it-takes-to-become-a-great-product-manager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wJhfKYzKc0s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9.png"/><Relationship Id="rId4" Type="http://schemas.openxmlformats.org/officeDocument/2006/relationships/hyperlink" Target="http://../Videos/Emotional%20Intelligence%20-%20YouTube%20(360p).mp4" TargetMode="Externa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hbr.org/2017/12/what-it-takes-to-become-a-great-product-manager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3"/>
          <p:cNvSpPr txBox="1">
            <a:spLocks noGrp="1"/>
          </p:cNvSpPr>
          <p:nvPr>
            <p:ph type="body" idx="1"/>
          </p:nvPr>
        </p:nvSpPr>
        <p:spPr>
          <a:xfrm>
            <a:off x="2571750" y="5181600"/>
            <a:ext cx="60198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lang="en-US" sz="1600" b="0" i="0" u="none" strike="noStrike" cap="none" dirty="0" err="1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Nandagopal</a:t>
            </a:r>
            <a:r>
              <a:rPr lang="en-US" sz="1600" b="0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0" i="0" u="none" strike="noStrike" cap="none" dirty="0" err="1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Govindan</a:t>
            </a:r>
            <a:endParaRPr sz="16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2413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 b="0" i="0" u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" name="Google Shape;333;p33"/>
          <p:cNvSpPr txBox="1">
            <a:spLocks noGrp="1"/>
          </p:cNvSpPr>
          <p:nvPr>
            <p:ph type="title"/>
          </p:nvPr>
        </p:nvSpPr>
        <p:spPr>
          <a:xfrm>
            <a:off x="2362200" y="3657600"/>
            <a:ext cx="6248400" cy="15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21212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lang="en-IN" sz="2800" b="1" i="0" u="none">
                <a:solidFill>
                  <a:schemeClr val="lt1"/>
                </a:solidFill>
              </a:rPr>
              <a:t>Software </a:t>
            </a:r>
            <a:r>
              <a:rPr lang="en-IN" sz="2800"/>
              <a:t>Product Management</a:t>
            </a:r>
            <a:r>
              <a:rPr lang="en-IN" sz="2800" b="1" i="0" u="none">
                <a:solidFill>
                  <a:schemeClr val="lt1"/>
                </a:solidFill>
              </a:rPr>
              <a:t/>
            </a:r>
            <a:br>
              <a:rPr lang="en-IN" sz="2800" b="1" i="0" u="none">
                <a:solidFill>
                  <a:schemeClr val="lt1"/>
                </a:solidFill>
              </a:rPr>
            </a:br>
            <a:r>
              <a:rPr lang="en-IN" sz="2800" b="1" i="0" u="none">
                <a:solidFill>
                  <a:schemeClr val="lt1"/>
                </a:solidFill>
              </a:rPr>
              <a:t/>
            </a:r>
            <a:br>
              <a:rPr lang="en-IN" sz="2800" b="1" i="0" u="none">
                <a:solidFill>
                  <a:schemeClr val="lt1"/>
                </a:solidFill>
              </a:rPr>
            </a:br>
            <a:r>
              <a:rPr lang="en-IN" sz="2800" b="1" i="0" u="none">
                <a:solidFill>
                  <a:schemeClr val="lt1"/>
                </a:solidFill>
              </a:rPr>
              <a:t>Team &amp; People aspects</a:t>
            </a:r>
            <a:endParaRPr sz="36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42"/>
          <p:cNvSpPr txBox="1">
            <a:spLocks noGrp="1"/>
          </p:cNvSpPr>
          <p:nvPr>
            <p:ph type="body" idx="1"/>
          </p:nvPr>
        </p:nvSpPr>
        <p:spPr>
          <a:xfrm>
            <a:off x="304800" y="1493838"/>
            <a:ext cx="8229600" cy="4525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215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</a:pPr>
            <a:endParaRPr/>
          </a:p>
        </p:txBody>
      </p:sp>
      <p:pic>
        <p:nvPicPr>
          <p:cNvPr id="386" name="Google Shape;386;p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019" y="0"/>
            <a:ext cx="9124981" cy="6642494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42"/>
          <p:cNvSpPr/>
          <p:nvPr/>
        </p:nvSpPr>
        <p:spPr>
          <a:xfrm>
            <a:off x="152400" y="6473144"/>
            <a:ext cx="7620000" cy="369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IN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Source: Book: Project Management – A Managerial process, by Erik Larson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43"/>
          <p:cNvSpPr txBox="1">
            <a:spLocks noGrp="1"/>
          </p:cNvSpPr>
          <p:nvPr>
            <p:ph type="body" idx="1"/>
          </p:nvPr>
        </p:nvSpPr>
        <p:spPr>
          <a:xfrm>
            <a:off x="304800" y="1493837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01141"/>
              </a:buClr>
              <a:buSzPts val="2000"/>
              <a:buFont typeface="Arial"/>
              <a:buChar char="•"/>
            </a:pPr>
            <a:r>
              <a:rPr lang="en-IN"/>
              <a:t>What was the problem to be solved?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01141"/>
              </a:buClr>
              <a:buSzPts val="2000"/>
              <a:buFont typeface="Arial"/>
              <a:buChar char="•"/>
            </a:pPr>
            <a:r>
              <a:rPr lang="en-IN"/>
              <a:t>How did the meetings go in the beginning?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01141"/>
              </a:buClr>
              <a:buSzPts val="2000"/>
              <a:buFont typeface="Arial"/>
              <a:buChar char="•"/>
            </a:pPr>
            <a:r>
              <a:rPr lang="en-IN"/>
              <a:t>How did the team own up responsibility?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01141"/>
              </a:buClr>
              <a:buSzPts val="2000"/>
              <a:buFont typeface="Arial"/>
              <a:buChar char="•"/>
            </a:pPr>
            <a:r>
              <a:rPr lang="en-IN"/>
              <a:t>What was the impact of the improvement achieved on other teams?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01141"/>
              </a:buClr>
              <a:buSzPts val="2000"/>
              <a:buFont typeface="Arial"/>
              <a:buChar char="•"/>
            </a:pPr>
            <a:r>
              <a:rPr lang="en-IN"/>
              <a:t>What are you experiences in team formation and team maturing?</a:t>
            </a:r>
            <a:endParaRPr/>
          </a:p>
          <a:p>
            <a:pPr marL="342900" marR="0" lvl="0" indent="-215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01141"/>
              </a:buClr>
              <a:buSzPts val="2000"/>
              <a:buFont typeface="Arial"/>
              <a:buNone/>
            </a:pPr>
            <a:endParaRPr/>
          </a:p>
        </p:txBody>
      </p:sp>
      <p:sp>
        <p:nvSpPr>
          <p:cNvPr id="393" name="Google Shape;393;p43"/>
          <p:cNvSpPr txBox="1">
            <a:spLocks noGrp="1"/>
          </p:cNvSpPr>
          <p:nvPr>
            <p:ph type="body" idx="2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IN"/>
              <a:t>‘Rat Fax’ case study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44"/>
          <p:cNvSpPr txBox="1">
            <a:spLocks noGrp="1"/>
          </p:cNvSpPr>
          <p:nvPr>
            <p:ph type="body" idx="2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IN"/>
              <a:t>Different stages of a team</a:t>
            </a:r>
            <a:endParaRPr/>
          </a:p>
        </p:txBody>
      </p:sp>
      <p:pic>
        <p:nvPicPr>
          <p:cNvPr id="399" name="Google Shape;399;p44" descr="Image result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52400" y="2135188"/>
            <a:ext cx="8839200" cy="3243262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p44"/>
          <p:cNvSpPr/>
          <p:nvPr/>
        </p:nvSpPr>
        <p:spPr>
          <a:xfrm>
            <a:off x="2819400" y="5791200"/>
            <a:ext cx="4052888" cy="369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IN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Created by: Psychologist Bruce Tuckman 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45"/>
          <p:cNvSpPr txBox="1">
            <a:spLocks noGrp="1"/>
          </p:cNvSpPr>
          <p:nvPr>
            <p:ph type="body" idx="1"/>
          </p:nvPr>
        </p:nvSpPr>
        <p:spPr>
          <a:xfrm>
            <a:off x="304800" y="1493838"/>
            <a:ext cx="8229600" cy="4525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</a:pPr>
            <a:r>
              <a:rPr lang="en-IN"/>
              <a:t>The difference in </a:t>
            </a:r>
            <a:r>
              <a:rPr lang="en-IN">
                <a:solidFill>
                  <a:srgbClr val="FF0000"/>
                </a:solidFill>
              </a:rPr>
              <a:t>productivity </a:t>
            </a:r>
            <a:r>
              <a:rPr lang="en-IN"/>
              <a:t>between an average team and a turned-on, high-performing team is not 10 percent, 20 percent, or 30 percent, but </a:t>
            </a:r>
            <a:r>
              <a:rPr lang="en-IN">
                <a:solidFill>
                  <a:srgbClr val="FF0000"/>
                </a:solidFill>
              </a:rPr>
              <a:t>100 percent, 200 percent, even 500 percent</a:t>
            </a:r>
            <a:r>
              <a:rPr lang="en-IN"/>
              <a:t>! —</a:t>
            </a:r>
            <a:r>
              <a:rPr lang="en-IN">
                <a:solidFill>
                  <a:srgbClr val="0070C0"/>
                </a:solidFill>
              </a:rPr>
              <a:t>Tom Peters, management consultant and writer</a:t>
            </a:r>
            <a:endParaRPr/>
          </a:p>
          <a:p>
            <a:pPr marL="342900" lvl="0" indent="-215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</a:pPr>
            <a:r>
              <a:rPr lang="en-IN"/>
              <a:t>An organization  succeeds when people </a:t>
            </a:r>
            <a:r>
              <a:rPr lang="en-IN">
                <a:solidFill>
                  <a:srgbClr val="FF0000"/>
                </a:solidFill>
              </a:rPr>
              <a:t>trust </a:t>
            </a:r>
            <a:r>
              <a:rPr lang="en-IN"/>
              <a:t>each other and </a:t>
            </a:r>
            <a:r>
              <a:rPr lang="en-IN">
                <a:solidFill>
                  <a:srgbClr val="FF0000"/>
                </a:solidFill>
              </a:rPr>
              <a:t>cooperate</a:t>
            </a:r>
            <a:r>
              <a:rPr lang="en-IN"/>
              <a:t> with each other</a:t>
            </a:r>
            <a:endParaRPr/>
          </a:p>
          <a:p>
            <a:pPr marL="342900" lvl="0" indent="-215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342900" lvl="0" indent="-215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342900" lvl="0" indent="-215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342900" lvl="0" indent="-215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</a:pPr>
            <a:endParaRPr/>
          </a:p>
        </p:txBody>
      </p:sp>
      <p:sp>
        <p:nvSpPr>
          <p:cNvPr id="406" name="Google Shape;406;p45"/>
          <p:cNvSpPr txBox="1">
            <a:spLocks noGrp="1"/>
          </p:cNvSpPr>
          <p:nvPr>
            <p:ph type="body" idx="2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IN"/>
              <a:t>Why teaming is important?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46"/>
          <p:cNvSpPr txBox="1">
            <a:spLocks noGrp="1"/>
          </p:cNvSpPr>
          <p:nvPr>
            <p:ph type="body" idx="2"/>
          </p:nvPr>
        </p:nvSpPr>
        <p:spPr>
          <a:xfrm>
            <a:off x="304799" y="2939143"/>
            <a:ext cx="8461829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IN"/>
              <a:t>Case study in building a good team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7" name="Google Shape;417;p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8853714" cy="6694715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p47"/>
          <p:cNvSpPr/>
          <p:nvPr/>
        </p:nvSpPr>
        <p:spPr>
          <a:xfrm>
            <a:off x="152400" y="6487660"/>
            <a:ext cx="7620000" cy="369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IN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Source: Book: Project Management – A Managerial process, by Erik Larson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48"/>
          <p:cNvSpPr txBox="1">
            <a:spLocks noGrp="1"/>
          </p:cNvSpPr>
          <p:nvPr>
            <p:ph type="body" idx="1"/>
          </p:nvPr>
        </p:nvSpPr>
        <p:spPr>
          <a:xfrm>
            <a:off x="304800" y="1493837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01141"/>
              </a:buClr>
              <a:buSzPts val="2000"/>
              <a:buFont typeface="Arial"/>
              <a:buChar char="•"/>
            </a:pPr>
            <a:r>
              <a:rPr lang="en-IN">
                <a:solidFill>
                  <a:srgbClr val="FF0000"/>
                </a:solidFill>
              </a:rPr>
              <a:t>What lessons in team building can we learn from Tom West?</a:t>
            </a:r>
            <a:endParaRPr/>
          </a:p>
          <a:p>
            <a:pPr marL="342900" marR="0" lvl="0" indent="-215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01141"/>
              </a:buClr>
              <a:buSzPts val="2000"/>
              <a:buFont typeface="Arial"/>
              <a:buNone/>
            </a:pPr>
            <a:endParaRPr/>
          </a:p>
        </p:txBody>
      </p:sp>
      <p:sp>
        <p:nvSpPr>
          <p:cNvPr id="424" name="Google Shape;424;p48"/>
          <p:cNvSpPr txBox="1">
            <a:spLocks noGrp="1"/>
          </p:cNvSpPr>
          <p:nvPr>
            <p:ph type="body" idx="2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IN"/>
              <a:t>Data General case study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49"/>
          <p:cNvSpPr txBox="1">
            <a:spLocks noGrp="1"/>
          </p:cNvSpPr>
          <p:nvPr>
            <p:ph type="body" idx="2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IN"/>
              <a:t>Creating a good vision</a:t>
            </a:r>
            <a:endParaRPr/>
          </a:p>
        </p:txBody>
      </p:sp>
      <p:pic>
        <p:nvPicPr>
          <p:cNvPr id="430" name="Google Shape;430;p49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905000" y="1676400"/>
            <a:ext cx="5105400" cy="441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p49"/>
          <p:cNvSpPr txBox="1"/>
          <p:nvPr/>
        </p:nvSpPr>
        <p:spPr>
          <a:xfrm>
            <a:off x="7277100" y="4626428"/>
            <a:ext cx="1600200" cy="923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IN" sz="1800" b="0" i="0" u="none" strike="noStrike" cap="non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Vision should have a higher purpose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2" name="Google Shape;432;p49"/>
          <p:cNvSpPr txBox="1"/>
          <p:nvPr/>
        </p:nvSpPr>
        <p:spPr>
          <a:xfrm>
            <a:off x="4688114" y="6019800"/>
            <a:ext cx="4455886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IN" sz="1600" b="0" i="0" u="none" strike="noStrike" cap="non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Ex. The CEO of a pharma company said – let us develop a drug that will eradicate Malaria from Africa. This inspired the whole org</a:t>
            </a:r>
            <a:endParaRPr sz="1600" b="0" i="0" u="none" strike="noStrike" cap="none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3" name="Google Shape;433;p49"/>
          <p:cNvSpPr txBox="1"/>
          <p:nvPr/>
        </p:nvSpPr>
        <p:spPr>
          <a:xfrm>
            <a:off x="7162800" y="1219200"/>
            <a:ext cx="1600200" cy="1477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IN" sz="1800" b="0" i="0" u="none" strike="noStrike" cap="non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Something that aligns with the strategy of the org.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4" name="Google Shape;434;p49"/>
          <p:cNvSpPr txBox="1"/>
          <p:nvPr/>
        </p:nvSpPr>
        <p:spPr>
          <a:xfrm>
            <a:off x="57150" y="5281613"/>
            <a:ext cx="1600200" cy="923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IN" sz="1800" b="0" i="0" u="none" strike="noStrike" cap="non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Something that excites the team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5" name="Google Shape;435;p49"/>
          <p:cNvSpPr txBox="1"/>
          <p:nvPr/>
        </p:nvSpPr>
        <p:spPr>
          <a:xfrm>
            <a:off x="76200" y="1524000"/>
            <a:ext cx="1600200" cy="646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IN" sz="1800" b="0" i="0" u="none" strike="noStrike" cap="non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Discuss with all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6" name="Google Shape;436;p49"/>
          <p:cNvSpPr/>
          <p:nvPr/>
        </p:nvSpPr>
        <p:spPr>
          <a:xfrm>
            <a:off x="152400" y="6487660"/>
            <a:ext cx="7620000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IN"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Source: Book: Project Management – A Managerial process, by Erik Larson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50"/>
          <p:cNvSpPr txBox="1">
            <a:spLocks noGrp="1"/>
          </p:cNvSpPr>
          <p:nvPr>
            <p:ph type="body" idx="1"/>
          </p:nvPr>
        </p:nvSpPr>
        <p:spPr>
          <a:xfrm>
            <a:off x="304800" y="1493837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01141"/>
              </a:buClr>
              <a:buSzPts val="2000"/>
              <a:buFont typeface="Arial"/>
              <a:buChar char="•"/>
            </a:pPr>
            <a:r>
              <a:rPr lang="en-IN">
                <a:solidFill>
                  <a:srgbClr val="FF0000"/>
                </a:solidFill>
              </a:rPr>
              <a:t>Design a vision / goal for your product / project that will truly inspire the entire team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442" name="Google Shape;442;p50"/>
          <p:cNvSpPr txBox="1">
            <a:spLocks noGrp="1"/>
          </p:cNvSpPr>
          <p:nvPr>
            <p:ph type="body" idx="2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IN"/>
              <a:t>Exercise: Defining a vision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51"/>
          <p:cNvSpPr txBox="1">
            <a:spLocks noGrp="1"/>
          </p:cNvSpPr>
          <p:nvPr>
            <p:ph type="body" idx="1"/>
          </p:nvPr>
        </p:nvSpPr>
        <p:spPr>
          <a:xfrm>
            <a:off x="304800" y="1319669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7150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Arial"/>
              <a:buAutoNum type="arabicPeriod"/>
            </a:pPr>
            <a:r>
              <a:rPr lang="en-IN" sz="1800" i="1">
                <a:solidFill>
                  <a:srgbClr val="0070C0"/>
                </a:solidFill>
              </a:rPr>
              <a:t>Good teams have a compelling product vision that they pursue with a missionary‐like passion. Bad teams are mercenaries.</a:t>
            </a:r>
            <a:endParaRPr sz="1800">
              <a:solidFill>
                <a:srgbClr val="0070C0"/>
              </a:solidFill>
            </a:endParaRPr>
          </a:p>
          <a:p>
            <a:pPr marL="57150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Arial"/>
              <a:buAutoNum type="arabicPeriod"/>
            </a:pPr>
            <a:r>
              <a:rPr lang="en-IN" sz="1800"/>
              <a:t>Good teams get their inspiration from observing customers' struggle</a:t>
            </a:r>
            <a:endParaRPr/>
          </a:p>
          <a:p>
            <a:pPr marL="57150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Arial"/>
              <a:buAutoNum type="arabicPeriod"/>
            </a:pPr>
            <a:r>
              <a:rPr lang="en-IN" sz="1800"/>
              <a:t>Good teams are skilled in the many techniques to rapidly try out product ideas</a:t>
            </a:r>
            <a:endParaRPr/>
          </a:p>
          <a:p>
            <a:pPr marL="57150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Arial"/>
              <a:buAutoNum type="arabicPeriod"/>
            </a:pPr>
            <a:r>
              <a:rPr lang="en-IN" sz="1800"/>
              <a:t>Good teams love to have brainstorming discussions with smart thought leaders from across the company.</a:t>
            </a:r>
            <a:endParaRPr/>
          </a:p>
          <a:p>
            <a:pPr marL="57150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Arial"/>
              <a:buAutoNum type="arabicPeriod"/>
            </a:pPr>
            <a:r>
              <a:rPr lang="en-IN" sz="1800"/>
              <a:t>Good teams have product, design, and engineering sit side by side, and they embrace the give and take between the functionality, the user experience, and the enabling technology.</a:t>
            </a:r>
            <a:endParaRPr/>
          </a:p>
          <a:p>
            <a:pPr marL="57150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Arial"/>
              <a:buAutoNum type="arabicPeriod"/>
            </a:pPr>
            <a:r>
              <a:rPr lang="en-IN" sz="1800"/>
              <a:t>Good teams engage directly with customers, to better understand their customers, and to see the customer's response to their latest ideas.</a:t>
            </a:r>
            <a:endParaRPr/>
          </a:p>
          <a:p>
            <a:pPr marL="57150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Arial"/>
              <a:buAutoNum type="arabicPeriod"/>
            </a:pPr>
            <a:r>
              <a:rPr lang="en-IN" sz="1800"/>
              <a:t>Good teams know that many of their favourite ideas won't end up working for customers.</a:t>
            </a:r>
            <a:endParaRPr sz="1800"/>
          </a:p>
          <a:p>
            <a:pPr marL="57150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Arial"/>
              <a:buAutoNum type="arabicPeriod"/>
            </a:pPr>
            <a:r>
              <a:rPr lang="en-IN" sz="1800"/>
              <a:t>Good teams understand the need for speed and how rapid iteration is the key to innovation</a:t>
            </a:r>
            <a:endParaRPr/>
          </a:p>
        </p:txBody>
      </p:sp>
      <p:sp>
        <p:nvSpPr>
          <p:cNvPr id="448" name="Google Shape;448;p51"/>
          <p:cNvSpPr txBox="1">
            <a:spLocks noGrp="1"/>
          </p:cNvSpPr>
          <p:nvPr>
            <p:ph type="body" idx="2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600"/>
              <a:buNone/>
            </a:pPr>
            <a:r>
              <a:rPr lang="en-IN" sz="3200"/>
              <a:t>Characteristics of good teams</a:t>
            </a:r>
            <a:endParaRPr/>
          </a:p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600"/>
              <a:buNone/>
            </a:pPr>
            <a:r>
              <a:rPr lang="en-IN" sz="1600" b="0"/>
              <a:t>(Book: Inspired)</a:t>
            </a:r>
            <a:endParaRPr sz="1600" b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4"/>
          <p:cNvSpPr txBox="1">
            <a:spLocks noGrp="1"/>
          </p:cNvSpPr>
          <p:nvPr>
            <p:ph type="body" idx="1"/>
          </p:nvPr>
        </p:nvSpPr>
        <p:spPr>
          <a:xfrm>
            <a:off x="304800" y="1493837"/>
            <a:ext cx="8229600" cy="4525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7150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</a:pPr>
            <a:r>
              <a:rPr lang="en-IN"/>
              <a:t>Product team roles</a:t>
            </a:r>
            <a:endParaRPr/>
          </a:p>
          <a:p>
            <a:pPr marL="57150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</a:pPr>
            <a:r>
              <a:rPr lang="en-IN"/>
              <a:t>Principles of strong product teams</a:t>
            </a:r>
            <a:endParaRPr/>
          </a:p>
          <a:p>
            <a:pPr marL="57150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</a:pPr>
            <a:r>
              <a:rPr lang="en-IN"/>
              <a:t>PM role: Variations across companies</a:t>
            </a:r>
            <a:endParaRPr/>
          </a:p>
          <a:p>
            <a:pPr marL="57150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</a:pPr>
            <a:r>
              <a:rPr lang="en-IN"/>
              <a:t>What it takes to be a good PM </a:t>
            </a:r>
            <a:endParaRPr/>
          </a:p>
          <a:p>
            <a:pPr marL="57150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</a:pPr>
            <a:r>
              <a:rPr lang="en-IN"/>
              <a:t>PM Profile: Jane Manning of Google AdWords</a:t>
            </a:r>
            <a:endParaRPr/>
          </a:p>
          <a:p>
            <a:pPr marL="571500" lvl="0" indent="-215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Font typeface="Arial"/>
              <a:buNone/>
            </a:pPr>
            <a:endParaRPr b="0" i="0" u="none" strike="noStrike" cap="none">
              <a:solidFill>
                <a:schemeClr val="dk1"/>
              </a:solidFill>
            </a:endParaRPr>
          </a:p>
        </p:txBody>
      </p:sp>
      <p:sp>
        <p:nvSpPr>
          <p:cNvPr id="339" name="Google Shape;339;p34"/>
          <p:cNvSpPr txBox="1">
            <a:spLocks noGrp="1"/>
          </p:cNvSpPr>
          <p:nvPr>
            <p:ph type="body" idx="2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600"/>
              <a:buFont typeface="Arial"/>
              <a:buNone/>
            </a:pPr>
            <a:r>
              <a:rPr lang="en-IN" sz="3600" b="1" i="0" u="non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Contents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52"/>
          <p:cNvSpPr txBox="1">
            <a:spLocks noGrp="1"/>
          </p:cNvSpPr>
          <p:nvPr>
            <p:ph type="body" idx="1"/>
          </p:nvPr>
        </p:nvSpPr>
        <p:spPr>
          <a:xfrm>
            <a:off x="304800" y="1377725"/>
            <a:ext cx="5907314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r>
              <a:rPr lang="en-IN" sz="1600" b="1"/>
              <a:t>Apollo 11</a:t>
            </a:r>
            <a:endParaRPr sz="1600"/>
          </a:p>
          <a:p>
            <a:pPr marL="342900" marR="0" lvl="0" indent="-3429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101141"/>
              </a:buClr>
              <a:buSzPts val="1600"/>
              <a:buFont typeface="Arial"/>
              <a:buChar char="•"/>
            </a:pPr>
            <a:r>
              <a:rPr lang="en-IN" sz="1600"/>
              <a:t>In 1969, Neil Armstrong and Buzz Aldrin became the first men to walk on the moon, a momentous achievement in human history, which is yet to be surpassed. 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101141"/>
              </a:buClr>
              <a:buSzPts val="1600"/>
              <a:buFont typeface="Arial"/>
              <a:buChar char="•"/>
            </a:pPr>
            <a:r>
              <a:rPr lang="en-IN" sz="1600"/>
              <a:t>While these two men have gone down in history, they wouldn’t have made it off the ground without the support of a massive team. </a:t>
            </a:r>
            <a:endParaRPr sz="1600"/>
          </a:p>
          <a:p>
            <a:pPr marL="342900" marR="0" lvl="0" indent="-3429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101141"/>
              </a:buClr>
              <a:buSzPts val="1600"/>
              <a:buFont typeface="Arial"/>
              <a:buChar char="•"/>
            </a:pPr>
            <a:r>
              <a:rPr lang="en-IN" sz="1600"/>
              <a:t>Over 300,000 men and women collaborated on the Apollo launch, from surveyors to the engineers, to the astronauts themselves. </a:t>
            </a:r>
            <a:endParaRPr sz="1600"/>
          </a:p>
          <a:p>
            <a:pPr marL="342900" marR="0" lvl="0" indent="-3429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101141"/>
              </a:buClr>
              <a:buSzPts val="1600"/>
              <a:buFont typeface="Arial"/>
              <a:buChar char="•"/>
            </a:pPr>
            <a:r>
              <a:rPr lang="en-IN" sz="1600"/>
              <a:t>Every person that worked on the moon landing understood the goal they were working towards. </a:t>
            </a:r>
            <a:endParaRPr sz="1600"/>
          </a:p>
          <a:p>
            <a:pPr marL="342900" marR="0" lvl="0" indent="-3429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101141"/>
              </a:buClr>
              <a:buSzPts val="1600"/>
              <a:buFont typeface="Arial"/>
              <a:buChar char="•"/>
            </a:pPr>
            <a:r>
              <a:rPr lang="en-IN" sz="1600"/>
              <a:t>This is best exemplified by President Kennedy’s conversation with a janitor when he visited Nasa in 1962. </a:t>
            </a:r>
            <a:endParaRPr sz="1600"/>
          </a:p>
          <a:p>
            <a:pPr marL="342900" marR="0" lvl="0" indent="-3429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101141"/>
              </a:buClr>
              <a:buSzPts val="1600"/>
              <a:buFont typeface="Arial"/>
              <a:buChar char="•"/>
            </a:pPr>
            <a:r>
              <a:rPr lang="en-IN" sz="1600"/>
              <a:t>When the president asked him what he did, the man proudly replied. “I’m helping to put a man on the moon.”</a:t>
            </a:r>
            <a:endParaRPr/>
          </a:p>
          <a:p>
            <a:pPr marL="342900" marR="0" lvl="0" indent="-2413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101141"/>
              </a:buClr>
              <a:buSzPts val="1600"/>
              <a:buFont typeface="Arial"/>
              <a:buNone/>
            </a:pPr>
            <a:endParaRPr sz="1600"/>
          </a:p>
          <a:p>
            <a:pPr marL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r>
              <a:rPr lang="en-IN" sz="1600">
                <a:solidFill>
                  <a:srgbClr val="FF0000"/>
                </a:solidFill>
              </a:rPr>
              <a:t>How do you think this must have happened – even the janitor is inspired?</a:t>
            </a:r>
            <a:endParaRPr sz="1600">
              <a:solidFill>
                <a:srgbClr val="FF0000"/>
              </a:solidFill>
            </a:endParaRPr>
          </a:p>
          <a:p>
            <a:pPr marL="342900" marR="0" lvl="0" indent="-2413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101141"/>
              </a:buClr>
              <a:buSzPts val="1600"/>
              <a:buFont typeface="Arial"/>
              <a:buNone/>
            </a:pPr>
            <a:endParaRPr sz="1600"/>
          </a:p>
          <a:p>
            <a:pPr marL="342900" marR="0" lvl="0" indent="-2413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101141"/>
              </a:buClr>
              <a:buSzPts val="1600"/>
              <a:buFont typeface="Arial"/>
              <a:buNone/>
            </a:pPr>
            <a:endParaRPr sz="1600"/>
          </a:p>
        </p:txBody>
      </p:sp>
      <p:sp>
        <p:nvSpPr>
          <p:cNvPr id="454" name="Google Shape;454;p52"/>
          <p:cNvSpPr txBox="1">
            <a:spLocks noGrp="1"/>
          </p:cNvSpPr>
          <p:nvPr>
            <p:ph type="body" idx="2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IN"/>
              <a:t>Power of a common goal</a:t>
            </a:r>
            <a:endParaRPr/>
          </a:p>
        </p:txBody>
      </p:sp>
      <p:sp>
        <p:nvSpPr>
          <p:cNvPr id="455" name="Google Shape;455;p52"/>
          <p:cNvSpPr/>
          <p:nvPr/>
        </p:nvSpPr>
        <p:spPr>
          <a:xfrm>
            <a:off x="304800" y="6514287"/>
            <a:ext cx="173637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Ref: </a:t>
            </a:r>
            <a:r>
              <a:rPr lang="en-IN" sz="14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vouchforme.co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56" name="Google Shape;456;p5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26347" y="4653827"/>
            <a:ext cx="2517653" cy="167843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7" name="Google Shape;457;p5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629399" y="2712121"/>
            <a:ext cx="2456865" cy="17002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" name="Google Shape;458;p5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610748" y="0"/>
            <a:ext cx="2452760" cy="24706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53"/>
          <p:cNvSpPr txBox="1">
            <a:spLocks noGrp="1"/>
          </p:cNvSpPr>
          <p:nvPr>
            <p:ph type="body" idx="1"/>
          </p:nvPr>
        </p:nvSpPr>
        <p:spPr>
          <a:xfrm>
            <a:off x="304800" y="1493837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-IN" sz="1800" b="1"/>
              <a:t>Look at how the Geese fly:</a:t>
            </a:r>
            <a:endParaRPr sz="1800"/>
          </a:p>
          <a:p>
            <a:pPr marL="3429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01141"/>
              </a:buClr>
              <a:buSzPts val="1800"/>
              <a:buFont typeface="Arial"/>
              <a:buChar char="•"/>
            </a:pPr>
            <a:r>
              <a:rPr lang="en-IN" sz="1800"/>
              <a:t>Human teams could learn a lot about teamwork by observing Geese. </a:t>
            </a:r>
            <a:endParaRPr sz="1800"/>
          </a:p>
          <a:p>
            <a:pPr marL="3429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01141"/>
              </a:buClr>
              <a:buSzPts val="1800"/>
              <a:buFont typeface="Arial"/>
              <a:buChar char="•"/>
            </a:pPr>
            <a:r>
              <a:rPr lang="en-IN" sz="1800"/>
              <a:t>Every winter, flocks of Geese take to the skies and work together to achieve their common goal of reaching a warmer climate. </a:t>
            </a:r>
            <a:endParaRPr sz="1800"/>
          </a:p>
          <a:p>
            <a:pPr marL="3429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01141"/>
              </a:buClr>
              <a:buSzPts val="1800"/>
              <a:buFont typeface="Arial"/>
              <a:buChar char="•"/>
            </a:pPr>
            <a:r>
              <a:rPr lang="en-IN" sz="1800"/>
              <a:t>Common errors with human teams include lack of communication and allowing some members to take all the pressure while others coast through, but flocks of Geese never have these problems. </a:t>
            </a:r>
            <a:endParaRPr sz="1800"/>
          </a:p>
          <a:p>
            <a:pPr marL="3429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01141"/>
              </a:buClr>
              <a:buSzPts val="1800"/>
              <a:buFont typeface="Arial"/>
              <a:buChar char="•"/>
            </a:pPr>
            <a:r>
              <a:rPr lang="en-IN" sz="1800"/>
              <a:t>As they fly, they honk loudly, motivating their tired teammates, and by flying in a V-shape formation, the leaders reduce air drag for those behind them. </a:t>
            </a:r>
            <a:endParaRPr sz="1800"/>
          </a:p>
          <a:p>
            <a:pPr marL="3429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01141"/>
              </a:buClr>
              <a:buSzPts val="1800"/>
              <a:buFont typeface="Arial"/>
              <a:buChar char="•"/>
            </a:pPr>
            <a:r>
              <a:rPr lang="en-IN" sz="1800"/>
              <a:t>When the lead Goose is struggling, another one from the back swaps to give their companion a break. </a:t>
            </a:r>
            <a:endParaRPr sz="1800"/>
          </a:p>
          <a:p>
            <a:pPr marL="3429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01141"/>
              </a:buClr>
              <a:buSzPts val="1800"/>
              <a:buFont typeface="Arial"/>
              <a:buChar char="•"/>
            </a:pPr>
            <a:r>
              <a:rPr lang="en-IN" sz="1800"/>
              <a:t>The result means that all members of the flock work and recover equally.</a:t>
            </a:r>
            <a:endParaRPr/>
          </a:p>
          <a:p>
            <a:pPr marL="3429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01141"/>
              </a:buClr>
              <a:buSzPts val="1800"/>
              <a:buFont typeface="Arial"/>
              <a:buNone/>
            </a:pPr>
            <a:endParaRPr sz="1800"/>
          </a:p>
          <a:p>
            <a:pPr marL="3429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01141"/>
              </a:buClr>
              <a:buSzPts val="1800"/>
              <a:buFont typeface="Arial"/>
              <a:buChar char="•"/>
            </a:pPr>
            <a:r>
              <a:rPr lang="en-IN" sz="1800">
                <a:solidFill>
                  <a:srgbClr val="FF0000"/>
                </a:solidFill>
              </a:rPr>
              <a:t>What can we learn from the geese?</a:t>
            </a:r>
            <a:endParaRPr sz="1800">
              <a:solidFill>
                <a:srgbClr val="FF0000"/>
              </a:solidFill>
            </a:endParaRPr>
          </a:p>
          <a:p>
            <a:pPr marL="3429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01141"/>
              </a:buClr>
              <a:buSzPts val="1800"/>
              <a:buFont typeface="Arial"/>
              <a:buNone/>
            </a:pPr>
            <a:endParaRPr sz="1800"/>
          </a:p>
        </p:txBody>
      </p:sp>
      <p:sp>
        <p:nvSpPr>
          <p:cNvPr id="464" name="Google Shape;464;p53"/>
          <p:cNvSpPr txBox="1">
            <a:spLocks noGrp="1"/>
          </p:cNvSpPr>
          <p:nvPr>
            <p:ph type="body" idx="2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lnSpcReduction="1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IN"/>
              <a:t>Example of great team work in nature</a:t>
            </a:r>
            <a:endParaRPr/>
          </a:p>
        </p:txBody>
      </p:sp>
      <p:sp>
        <p:nvSpPr>
          <p:cNvPr id="465" name="Google Shape;465;p53"/>
          <p:cNvSpPr/>
          <p:nvPr/>
        </p:nvSpPr>
        <p:spPr>
          <a:xfrm>
            <a:off x="451828" y="6064348"/>
            <a:ext cx="173637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Ref: </a:t>
            </a:r>
            <a:r>
              <a:rPr lang="en-IN" sz="14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vouchforme.co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66" name="Google Shape;466;p5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29400" y="0"/>
            <a:ext cx="2619375" cy="174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54"/>
          <p:cNvSpPr txBox="1">
            <a:spLocks noGrp="1"/>
          </p:cNvSpPr>
          <p:nvPr>
            <p:ph type="body" idx="1"/>
          </p:nvPr>
        </p:nvSpPr>
        <p:spPr>
          <a:xfrm>
            <a:off x="304800" y="1493837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01141"/>
              </a:buClr>
              <a:buSzPts val="1800"/>
              <a:buFont typeface="Arial"/>
              <a:buChar char="•"/>
            </a:pPr>
            <a:r>
              <a:rPr lang="en-IN" sz="1800">
                <a:solidFill>
                  <a:schemeClr val="dk1"/>
                </a:solidFill>
              </a:rPr>
              <a:t>Do you participate in customer meetings, do you visit the customer?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01141"/>
              </a:buClr>
              <a:buSzPts val="1800"/>
              <a:buFont typeface="Arial"/>
              <a:buChar char="•"/>
            </a:pPr>
            <a:r>
              <a:rPr lang="en-IN" sz="1800">
                <a:solidFill>
                  <a:schemeClr val="dk1"/>
                </a:solidFill>
              </a:rPr>
              <a:t>How can you deeply understand the customer needs in your product ?</a:t>
            </a:r>
            <a:endParaRPr/>
          </a:p>
          <a:p>
            <a:pPr marL="3429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01141"/>
              </a:buClr>
              <a:buSzPts val="1800"/>
              <a:buFont typeface="Arial"/>
              <a:buNone/>
            </a:pPr>
            <a:endParaRPr sz="1800">
              <a:solidFill>
                <a:schemeClr val="dk1"/>
              </a:solidFill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01141"/>
              </a:buClr>
              <a:buSzPts val="1800"/>
              <a:buFont typeface="Arial"/>
              <a:buChar char="•"/>
            </a:pPr>
            <a:r>
              <a:rPr lang="en-IN" sz="1800">
                <a:solidFill>
                  <a:schemeClr val="dk1"/>
                </a:solidFill>
              </a:rPr>
              <a:t>Do you consider different ideas from team members to solve a complex issue?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01141"/>
              </a:buClr>
              <a:buSzPts val="1800"/>
              <a:buFont typeface="Arial"/>
              <a:buChar char="•"/>
            </a:pPr>
            <a:r>
              <a:rPr lang="en-IN" sz="1800">
                <a:solidFill>
                  <a:schemeClr val="dk1"/>
                </a:solidFill>
              </a:rPr>
              <a:t>How can you bring in a culture of collective problem solving in your team?</a:t>
            </a:r>
            <a:endParaRPr/>
          </a:p>
          <a:p>
            <a:pPr marL="342900" marR="0" lvl="0" indent="-215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01141"/>
              </a:buClr>
              <a:buSzPts val="2000"/>
              <a:buFont typeface="Arial"/>
              <a:buNone/>
            </a:pPr>
            <a:endParaRPr/>
          </a:p>
        </p:txBody>
      </p:sp>
      <p:sp>
        <p:nvSpPr>
          <p:cNvPr id="472" name="Google Shape;472;p54"/>
          <p:cNvSpPr txBox="1">
            <a:spLocks noGrp="1"/>
          </p:cNvSpPr>
          <p:nvPr>
            <p:ph type="body" idx="2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lnSpcReduction="1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IN"/>
              <a:t>Some aspects of team: Few Questions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55"/>
          <p:cNvSpPr txBox="1">
            <a:spLocks noGrp="1"/>
          </p:cNvSpPr>
          <p:nvPr>
            <p:ph type="body" idx="1"/>
          </p:nvPr>
        </p:nvSpPr>
        <p:spPr>
          <a:xfrm>
            <a:off x="304800" y="1493837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715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01141"/>
              </a:buClr>
              <a:buSzPts val="2000"/>
              <a:buFont typeface="Arial"/>
              <a:buChar char="•"/>
            </a:pPr>
            <a:r>
              <a:rPr lang="en-IN"/>
              <a:t>Survey participants</a:t>
            </a:r>
            <a:endParaRPr/>
          </a:p>
          <a:p>
            <a:pPr marL="5715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01141"/>
              </a:buClr>
              <a:buSzPts val="2000"/>
              <a:buFont typeface="Arial"/>
              <a:buChar char="•"/>
            </a:pPr>
            <a:r>
              <a:rPr lang="en-IN"/>
              <a:t>Year: </a:t>
            </a:r>
            <a:endParaRPr/>
          </a:p>
          <a:p>
            <a:pPr marL="571500" marR="0" lvl="0" indent="-215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01141"/>
              </a:buClr>
              <a:buSzPts val="2000"/>
              <a:buFont typeface="Arial"/>
              <a:buNone/>
            </a:pPr>
            <a:endParaRPr/>
          </a:p>
        </p:txBody>
      </p:sp>
      <p:sp>
        <p:nvSpPr>
          <p:cNvPr id="478" name="Google Shape;478;p55"/>
          <p:cNvSpPr txBox="1">
            <a:spLocks noGrp="1"/>
          </p:cNvSpPr>
          <p:nvPr>
            <p:ph type="body" idx="2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600"/>
              <a:buNone/>
            </a:pPr>
            <a:r>
              <a:rPr lang="en-IN" sz="2400"/>
              <a:t>How PM roles different in different companies?   A survey</a:t>
            </a:r>
            <a:r>
              <a:rPr lang="en-IN" sz="1400" b="0"/>
              <a:t>(</a:t>
            </a:r>
            <a:r>
              <a:rPr lang="en-IN" sz="1400" b="0" u="sng">
                <a:solidFill>
                  <a:schemeClr val="hlink"/>
                </a:solidFill>
                <a:hlinkClick r:id="rId3"/>
              </a:rPr>
              <a:t>lennysnewsletter.com</a:t>
            </a:r>
            <a:r>
              <a:rPr lang="en-IN" sz="1400" b="0"/>
              <a:t>)</a:t>
            </a:r>
            <a:endParaRPr sz="1400" b="0"/>
          </a:p>
        </p:txBody>
      </p:sp>
      <p:pic>
        <p:nvPicPr>
          <p:cNvPr id="479" name="Google Shape;479;p55" descr="https://cdn.substack.com/image/fetch/w_1456,c_limit,f_auto,q_auto:good,fl_progressive:steep/https%3A%2F%2Fbucketeer-e05bbc84-baa3-437e-9518-adb32be77984.s3.amazonaws.com%2Fpublic%2Fimages%2F248d2fc3-c0e9-4264-92d8-2e0520a6e447_2000x1266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53028" y="2392045"/>
            <a:ext cx="6813641" cy="4255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56"/>
          <p:cNvSpPr txBox="1">
            <a:spLocks noGrp="1"/>
          </p:cNvSpPr>
          <p:nvPr>
            <p:ph type="body" idx="2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600"/>
              <a:buNone/>
            </a:pPr>
            <a:r>
              <a:rPr lang="en-IN"/>
              <a:t>Survey results…</a:t>
            </a:r>
            <a:endParaRPr/>
          </a:p>
        </p:txBody>
      </p:sp>
      <p:pic>
        <p:nvPicPr>
          <p:cNvPr id="485" name="Google Shape;485;p56" descr="https://cdn.substack.com/image/fetch/w_1456,c_limit,f_auto,q_auto:good,fl_progressive:steep/https%3A%2F%2Fbucketeer-e05bbc84-baa3-437e-9518-adb32be77984.s3.amazonaws.com%2Fpublic%2Fimages%2Fcf1e593c-cf7e-4ec4-9dc9-b0a4988e92a2_2000x1433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53845" y="1295400"/>
            <a:ext cx="5731510" cy="4105910"/>
          </a:xfrm>
          <a:prstGeom prst="rect">
            <a:avLst/>
          </a:prstGeom>
          <a:noFill/>
          <a:ln>
            <a:noFill/>
          </a:ln>
        </p:spPr>
      </p:pic>
      <p:sp>
        <p:nvSpPr>
          <p:cNvPr id="486" name="Google Shape;486;p56"/>
          <p:cNvSpPr/>
          <p:nvPr/>
        </p:nvSpPr>
        <p:spPr>
          <a:xfrm>
            <a:off x="304800" y="5604301"/>
            <a:ext cx="8229600" cy="646331"/>
          </a:xfrm>
          <a:prstGeom prst="rect">
            <a:avLst/>
          </a:prstGeom>
          <a:solidFill>
            <a:srgbClr val="DAE5F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1430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▪"/>
            </a:pPr>
            <a:r>
              <a:rPr lang="en-IN" sz="18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Most frequently valued</a:t>
            </a:r>
            <a:r>
              <a:rPr lang="en-IN" sz="18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Communication, execution, product sense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1430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▪"/>
            </a:pPr>
            <a:r>
              <a:rPr lang="en-IN" sz="18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Least frequently valued</a:t>
            </a:r>
            <a:r>
              <a:rPr lang="en-IN" sz="18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Design/UX, empathy, raw intelligence</a:t>
            </a:r>
            <a:endParaRPr sz="18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57"/>
          <p:cNvSpPr txBox="1">
            <a:spLocks noGrp="1"/>
          </p:cNvSpPr>
          <p:nvPr>
            <p:ph type="body" idx="2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600"/>
              <a:buNone/>
            </a:pPr>
            <a:r>
              <a:rPr lang="en-IN"/>
              <a:t>Survey results…</a:t>
            </a:r>
            <a:endParaRPr/>
          </a:p>
        </p:txBody>
      </p:sp>
      <p:pic>
        <p:nvPicPr>
          <p:cNvPr id="492" name="Google Shape;492;p57" descr="https://cdn.substack.com/image/fetch/w_1456,c_limit,f_auto,q_auto:good,fl_progressive:steep/https%3A%2F%2Fbucketeer-e05bbc84-baa3-437e-9518-adb32be77984.s3.amazonaws.com%2Fpublic%2Fimages%2Ff8c5c2b1-1bec-4c47-97d7-f5823ac25ca9_2000x1363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6245" y="1477645"/>
            <a:ext cx="5731510" cy="3902710"/>
          </a:xfrm>
          <a:prstGeom prst="rect">
            <a:avLst/>
          </a:prstGeom>
          <a:noFill/>
          <a:ln>
            <a:noFill/>
          </a:ln>
        </p:spPr>
      </p:pic>
      <p:sp>
        <p:nvSpPr>
          <p:cNvPr id="493" name="Google Shape;493;p57"/>
          <p:cNvSpPr/>
          <p:nvPr/>
        </p:nvSpPr>
        <p:spPr>
          <a:xfrm>
            <a:off x="304800" y="5452925"/>
            <a:ext cx="8229599" cy="1200329"/>
          </a:xfrm>
          <a:prstGeom prst="rect">
            <a:avLst/>
          </a:prstGeom>
          <a:solidFill>
            <a:srgbClr val="DAE5F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∙"/>
            </a:pPr>
            <a:r>
              <a:rPr lang="en-IN" sz="18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Noteworthy companies where PMs have a lot more influence</a:t>
            </a:r>
            <a:r>
              <a:rPr lang="en-IN" sz="18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YouTube, LinkedIn, Twitter, Uber, Robinhood, Lyft, Coinbase, Asana, Airbnb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∙"/>
            </a:pPr>
            <a:r>
              <a:rPr lang="en-IN" sz="18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Noteworthy companies where PMs have relatively less influence</a:t>
            </a:r>
            <a:r>
              <a:rPr lang="en-IN" sz="18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Apple, Oracle, Stripe, Tesla</a:t>
            </a:r>
            <a:endParaRPr sz="18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58"/>
          <p:cNvSpPr txBox="1">
            <a:spLocks noGrp="1"/>
          </p:cNvSpPr>
          <p:nvPr>
            <p:ph type="body" idx="1"/>
          </p:nvPr>
        </p:nvSpPr>
        <p:spPr>
          <a:xfrm>
            <a:off x="304800" y="1493837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</a:pPr>
            <a:r>
              <a:rPr lang="en-IN" b="1"/>
              <a:t>Heart vs. Hands vs. Head</a:t>
            </a:r>
            <a:endParaRPr/>
          </a:p>
          <a:p>
            <a:pPr marL="571500" marR="0" lvl="0" indent="-215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01141"/>
              </a:buClr>
              <a:buSzPts val="2000"/>
              <a:buFont typeface="Arial"/>
              <a:buNone/>
            </a:pPr>
            <a:endParaRPr/>
          </a:p>
          <a:p>
            <a:pPr marL="22860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</a:pPr>
            <a:r>
              <a:rPr lang="en-IN"/>
              <a:t>It's often said that companies are defined by how they index on Heart (e.g. empathy, culture) vs. Hands (e.g. execution) vs. Head (e.g. intelligence). </a:t>
            </a:r>
            <a:endParaRPr/>
          </a:p>
          <a:p>
            <a:pPr marL="571500" marR="0" lvl="0" indent="-215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01141"/>
              </a:buClr>
              <a:buSzPts val="2000"/>
              <a:buFont typeface="Arial"/>
              <a:buNone/>
            </a:pPr>
            <a:endParaRPr b="1"/>
          </a:p>
          <a:p>
            <a:pPr marL="22860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</a:pPr>
            <a:r>
              <a:rPr lang="en-IN" b="1"/>
              <a:t>Takeaways</a:t>
            </a:r>
            <a:r>
              <a:rPr lang="en-IN"/>
              <a:t>:</a:t>
            </a:r>
            <a:endParaRPr/>
          </a:p>
          <a:p>
            <a:pPr marL="57150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</a:pPr>
            <a:r>
              <a:rPr lang="en-IN"/>
              <a:t>Companies who spike on </a:t>
            </a:r>
            <a:r>
              <a:rPr lang="en-IN" b="1"/>
              <a:t>Heart</a:t>
            </a:r>
            <a:r>
              <a:rPr lang="en-IN"/>
              <a:t>: Asana, Spotify, WhatsApp</a:t>
            </a:r>
            <a:endParaRPr/>
          </a:p>
          <a:p>
            <a:pPr marL="57150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</a:pPr>
            <a:r>
              <a:rPr lang="en-IN"/>
              <a:t>Companies who spike on </a:t>
            </a:r>
            <a:r>
              <a:rPr lang="en-IN" b="1"/>
              <a:t>Hands</a:t>
            </a:r>
            <a:r>
              <a:rPr lang="en-IN"/>
              <a:t>: Flipkart, Okta, PayPal, Quora, Tesla, Wayfair, Yelp </a:t>
            </a:r>
            <a:endParaRPr/>
          </a:p>
          <a:p>
            <a:pPr marL="57150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</a:pPr>
            <a:r>
              <a:rPr lang="en-IN"/>
              <a:t>Companies who spike on </a:t>
            </a:r>
            <a:r>
              <a:rPr lang="en-IN" b="1"/>
              <a:t>Head</a:t>
            </a:r>
            <a:r>
              <a:rPr lang="en-IN"/>
              <a:t>: Coinbase, Uber, YouTube, Zynga</a:t>
            </a:r>
            <a:endParaRPr/>
          </a:p>
          <a:p>
            <a:pPr marL="571500" lvl="0" indent="-215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22860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</a:pPr>
            <a:r>
              <a:rPr lang="en-IN">
                <a:solidFill>
                  <a:srgbClr val="FF0000"/>
                </a:solidFill>
              </a:rPr>
              <a:t>To which category does your company largely belong?</a:t>
            </a:r>
            <a:endParaRPr>
              <a:solidFill>
                <a:srgbClr val="FF0000"/>
              </a:solidFill>
            </a:endParaRPr>
          </a:p>
          <a:p>
            <a:pPr marL="571500" marR="0" lvl="0" indent="-215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01141"/>
              </a:buClr>
              <a:buSzPts val="2000"/>
              <a:buFont typeface="Arial"/>
              <a:buNone/>
            </a:pPr>
            <a:endParaRPr/>
          </a:p>
        </p:txBody>
      </p:sp>
      <p:sp>
        <p:nvSpPr>
          <p:cNvPr id="499" name="Google Shape;499;p58"/>
          <p:cNvSpPr txBox="1">
            <a:spLocks noGrp="1"/>
          </p:cNvSpPr>
          <p:nvPr>
            <p:ph type="body" idx="2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600"/>
              <a:buNone/>
            </a:pPr>
            <a:r>
              <a:rPr lang="en-IN"/>
              <a:t>Survey results…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59"/>
          <p:cNvSpPr txBox="1">
            <a:spLocks noGrp="1"/>
          </p:cNvSpPr>
          <p:nvPr>
            <p:ph type="body" idx="1"/>
          </p:nvPr>
        </p:nvSpPr>
        <p:spPr>
          <a:xfrm>
            <a:off x="304800" y="1493837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</a:pPr>
            <a:r>
              <a:rPr lang="en-IN"/>
              <a:t>Aspiring PMs should consider three primary factors when evaluating a role: </a:t>
            </a:r>
            <a:endParaRPr/>
          </a:p>
          <a:p>
            <a:pPr marL="22860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5715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01141"/>
              </a:buClr>
              <a:buSzPts val="2000"/>
              <a:buFont typeface="Arial"/>
              <a:buChar char="•"/>
            </a:pPr>
            <a:r>
              <a:rPr lang="en-IN"/>
              <a:t>Core competencies</a:t>
            </a:r>
            <a:endParaRPr/>
          </a:p>
          <a:p>
            <a:pPr marL="5715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01141"/>
              </a:buClr>
              <a:buSzPts val="2000"/>
              <a:buFont typeface="Arial"/>
              <a:buChar char="•"/>
            </a:pPr>
            <a:r>
              <a:rPr lang="en-IN"/>
              <a:t>Emotional intelligence (EQ)</a:t>
            </a:r>
            <a:endParaRPr/>
          </a:p>
          <a:p>
            <a:pPr marL="5715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01141"/>
              </a:buClr>
              <a:buSzPts val="2000"/>
              <a:buFont typeface="Arial"/>
              <a:buChar char="•"/>
            </a:pPr>
            <a:r>
              <a:rPr lang="en-IN"/>
              <a:t>Company fit</a:t>
            </a:r>
            <a:endParaRPr/>
          </a:p>
          <a:p>
            <a:pPr marL="571500" marR="0" lvl="0" indent="-215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01141"/>
              </a:buClr>
              <a:buSzPts val="2000"/>
              <a:buFont typeface="Arial"/>
              <a:buNone/>
            </a:pPr>
            <a:endParaRPr/>
          </a:p>
        </p:txBody>
      </p:sp>
      <p:sp>
        <p:nvSpPr>
          <p:cNvPr id="505" name="Google Shape;505;p59"/>
          <p:cNvSpPr txBox="1">
            <a:spLocks noGrp="1"/>
          </p:cNvSpPr>
          <p:nvPr>
            <p:ph type="body" idx="2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600"/>
              <a:buNone/>
            </a:pPr>
            <a:r>
              <a:rPr lang="en-IN" sz="2800"/>
              <a:t>What it takes to be a good PM?</a:t>
            </a:r>
            <a:endParaRPr/>
          </a:p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600"/>
              <a:buNone/>
            </a:pPr>
            <a:r>
              <a:rPr lang="en-IN" sz="2000" b="0" u="sng">
                <a:solidFill>
                  <a:schemeClr val="hlink"/>
                </a:solidFill>
                <a:hlinkClick r:id="rId3"/>
              </a:rPr>
              <a:t>(hbr.org</a:t>
            </a:r>
            <a:r>
              <a:rPr lang="en-IN" sz="2000" b="0" u="sng"/>
              <a:t>)</a:t>
            </a:r>
            <a:r>
              <a:rPr lang="en-IN" sz="2000" b="0"/>
              <a:t> </a:t>
            </a:r>
            <a:endParaRPr sz="28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60"/>
          <p:cNvSpPr txBox="1">
            <a:spLocks noGrp="1"/>
          </p:cNvSpPr>
          <p:nvPr>
            <p:ph type="body" idx="1"/>
          </p:nvPr>
        </p:nvSpPr>
        <p:spPr>
          <a:xfrm>
            <a:off x="304800" y="1493837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715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01141"/>
              </a:buClr>
              <a:buSzPts val="2000"/>
              <a:buFont typeface="Arial"/>
              <a:buChar char="•"/>
            </a:pPr>
            <a:r>
              <a:rPr lang="en-IN"/>
              <a:t>Conducting customer interviews and user testing</a:t>
            </a:r>
            <a:endParaRPr sz="1800"/>
          </a:p>
          <a:p>
            <a:pPr marL="5715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01141"/>
              </a:buClr>
              <a:buSzPts val="2000"/>
              <a:buFont typeface="Arial"/>
              <a:buChar char="•"/>
            </a:pPr>
            <a:r>
              <a:rPr lang="en-IN"/>
              <a:t>Running design sprints</a:t>
            </a:r>
            <a:endParaRPr sz="1800"/>
          </a:p>
          <a:p>
            <a:pPr marL="5715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01141"/>
              </a:buClr>
              <a:buSzPts val="2000"/>
              <a:buFont typeface="Arial"/>
              <a:buChar char="•"/>
            </a:pPr>
            <a:r>
              <a:rPr lang="en-IN"/>
              <a:t>Feature prioritization and road map planning</a:t>
            </a:r>
            <a:endParaRPr sz="1800"/>
          </a:p>
          <a:p>
            <a:pPr marL="5715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01141"/>
              </a:buClr>
              <a:buSzPts val="2000"/>
              <a:buFont typeface="Arial"/>
              <a:buChar char="•"/>
            </a:pPr>
            <a:r>
              <a:rPr lang="en-IN"/>
              <a:t>The art of resource allocation (it is not a science!)</a:t>
            </a:r>
            <a:endParaRPr sz="1800"/>
          </a:p>
          <a:p>
            <a:pPr marL="5715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01141"/>
              </a:buClr>
              <a:buSzPts val="2000"/>
              <a:buFont typeface="Arial"/>
              <a:buChar char="•"/>
            </a:pPr>
            <a:r>
              <a:rPr lang="en-IN"/>
              <a:t>Performing market assessments</a:t>
            </a:r>
            <a:endParaRPr sz="1800"/>
          </a:p>
          <a:p>
            <a:pPr marL="5715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01141"/>
              </a:buClr>
              <a:buSzPts val="2000"/>
              <a:buFont typeface="Arial"/>
              <a:buChar char="•"/>
            </a:pPr>
            <a:r>
              <a:rPr lang="en-IN"/>
              <a:t>Translating business-to-technical requirements, and vice versa</a:t>
            </a:r>
            <a:endParaRPr sz="1800"/>
          </a:p>
          <a:p>
            <a:pPr marL="5715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01141"/>
              </a:buClr>
              <a:buSzPts val="2000"/>
              <a:buFont typeface="Arial"/>
              <a:buChar char="•"/>
            </a:pPr>
            <a:r>
              <a:rPr lang="en-IN"/>
              <a:t>Pricing and revenue modeling</a:t>
            </a:r>
            <a:endParaRPr sz="1800"/>
          </a:p>
          <a:p>
            <a:pPr marL="5715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01141"/>
              </a:buClr>
              <a:buSzPts val="2000"/>
              <a:buFont typeface="Arial"/>
              <a:buChar char="•"/>
            </a:pPr>
            <a:r>
              <a:rPr lang="en-IN"/>
              <a:t>Defining and tracking success metrics</a:t>
            </a:r>
            <a:endParaRPr/>
          </a:p>
          <a:p>
            <a:pPr marL="571500" marR="0" lvl="0" indent="-215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01141"/>
              </a:buClr>
              <a:buSzPts val="2000"/>
              <a:buFont typeface="Arial"/>
              <a:buNone/>
            </a:pPr>
            <a:endParaRPr sz="1800"/>
          </a:p>
          <a:p>
            <a:pPr marL="5715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01141"/>
              </a:buClr>
              <a:buSzPts val="2000"/>
              <a:buFont typeface="Arial"/>
              <a:buChar char="•"/>
            </a:pPr>
            <a:r>
              <a:rPr lang="en-IN" sz="1800">
                <a:solidFill>
                  <a:srgbClr val="FF0000"/>
                </a:solidFill>
              </a:rPr>
              <a:t>Rate yourself on a scale of 1 to 5 on each of these and identify areas for improvement. Do not share in chat box.</a:t>
            </a:r>
            <a:endParaRPr/>
          </a:p>
          <a:p>
            <a:pPr marL="5715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01141"/>
              </a:buClr>
              <a:buSzPts val="2000"/>
              <a:buFont typeface="Arial"/>
              <a:buChar char="•"/>
            </a:pPr>
            <a:r>
              <a:rPr lang="en-IN" sz="1800">
                <a:solidFill>
                  <a:srgbClr val="FF0000"/>
                </a:solidFill>
              </a:rPr>
              <a:t>Identify one key action to improve in one key area where you are weak. Do not share in the chat box.</a:t>
            </a:r>
            <a:endParaRPr/>
          </a:p>
          <a:p>
            <a:pPr marL="5715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01141"/>
              </a:buClr>
              <a:buSzPts val="2000"/>
              <a:buFont typeface="Arial"/>
              <a:buChar char="•"/>
            </a:pPr>
            <a:r>
              <a:rPr lang="en-IN" sz="1800">
                <a:solidFill>
                  <a:srgbClr val="FF0000"/>
                </a:solidFill>
              </a:rPr>
              <a:t>After the class, create an action plan and monitor progress every month. Promise?</a:t>
            </a:r>
            <a:endParaRPr sz="1800">
              <a:solidFill>
                <a:srgbClr val="FF0000"/>
              </a:solidFill>
            </a:endParaRPr>
          </a:p>
          <a:p>
            <a:pPr marL="571500" marR="0" lvl="0" indent="-215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01141"/>
              </a:buClr>
              <a:buSzPts val="2000"/>
              <a:buFont typeface="Arial"/>
              <a:buNone/>
            </a:pPr>
            <a:endParaRPr/>
          </a:p>
        </p:txBody>
      </p:sp>
      <p:sp>
        <p:nvSpPr>
          <p:cNvPr id="511" name="Google Shape;511;p60"/>
          <p:cNvSpPr txBox="1">
            <a:spLocks noGrp="1"/>
          </p:cNvSpPr>
          <p:nvPr>
            <p:ph type="body" idx="2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600"/>
              <a:buNone/>
            </a:pPr>
            <a:r>
              <a:rPr lang="en-IN"/>
              <a:t>Core competencies</a:t>
            </a:r>
            <a:endParaRPr/>
          </a:p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600"/>
              <a:buNone/>
            </a:pPr>
            <a:r>
              <a:rPr lang="en-IN" sz="1800" b="0" u="sng">
                <a:solidFill>
                  <a:schemeClr val="hlink"/>
                </a:solidFill>
                <a:hlinkClick r:id="rId3"/>
              </a:rPr>
              <a:t>(hbr.org</a:t>
            </a:r>
            <a:r>
              <a:rPr lang="en-IN" sz="1800" b="0" u="sng"/>
              <a:t>)</a:t>
            </a:r>
            <a:r>
              <a:rPr lang="en-IN" sz="1800" b="0"/>
              <a:t> </a:t>
            </a:r>
            <a:endParaRPr sz="40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61"/>
          <p:cNvSpPr txBox="1">
            <a:spLocks noGrp="1"/>
          </p:cNvSpPr>
          <p:nvPr>
            <p:ph type="body" idx="1"/>
          </p:nvPr>
        </p:nvSpPr>
        <p:spPr>
          <a:xfrm>
            <a:off x="304800" y="1493837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01141"/>
              </a:buClr>
              <a:buSzPts val="2000"/>
              <a:buFont typeface="Arial"/>
              <a:buChar char="•"/>
            </a:pPr>
            <a:r>
              <a:rPr lang="en-IN"/>
              <a:t>Emotional intelligence or EI is the ability to understand and manage your own emotions, and those of the people around you</a:t>
            </a:r>
            <a:endParaRPr/>
          </a:p>
          <a:p>
            <a:pPr marL="342900" marR="0" lvl="0" indent="-215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01141"/>
              </a:buClr>
              <a:buSzPts val="2000"/>
              <a:buFont typeface="Arial"/>
              <a:buNone/>
            </a:pP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01141"/>
              </a:buClr>
              <a:buSzPts val="2000"/>
              <a:buFont typeface="Arial"/>
              <a:buChar char="•"/>
            </a:pPr>
            <a:r>
              <a:rPr lang="en-IN"/>
              <a:t>The theory behind this was proposed by Daniel Goleman</a:t>
            </a:r>
            <a:endParaRPr/>
          </a:p>
          <a:p>
            <a:pPr marL="342900" marR="0" lvl="0" indent="-215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01141"/>
              </a:buClr>
              <a:buSzPts val="2000"/>
              <a:buFont typeface="Arial"/>
              <a:buNone/>
            </a:pP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01141"/>
              </a:buClr>
              <a:buSzPts val="2000"/>
              <a:buFont typeface="Arial"/>
              <a:buChar char="•"/>
            </a:pPr>
            <a:r>
              <a:rPr lang="en-IN"/>
              <a:t>EQ is considered to be greater than IQ. This is the reason many intelligent people do not make great leaders if they lack in EQ</a:t>
            </a:r>
            <a:endParaRPr/>
          </a:p>
        </p:txBody>
      </p:sp>
      <p:sp>
        <p:nvSpPr>
          <p:cNvPr id="517" name="Google Shape;517;p61"/>
          <p:cNvSpPr txBox="1">
            <a:spLocks noGrp="1"/>
          </p:cNvSpPr>
          <p:nvPr>
            <p:ph type="body" idx="2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IN"/>
              <a:t>Emotional Intelligence</a:t>
            </a:r>
            <a:endParaRPr/>
          </a:p>
        </p:txBody>
      </p:sp>
      <p:pic>
        <p:nvPicPr>
          <p:cNvPr id="518" name="Google Shape;518;p6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67100" y="4247727"/>
            <a:ext cx="1970510" cy="1970510"/>
          </a:xfrm>
          <a:prstGeom prst="rect">
            <a:avLst/>
          </a:prstGeom>
          <a:noFill/>
          <a:ln>
            <a:noFill/>
          </a:ln>
        </p:spPr>
      </p:pic>
      <p:sp>
        <p:nvSpPr>
          <p:cNvPr id="519" name="Google Shape;519;p61"/>
          <p:cNvSpPr txBox="1"/>
          <p:nvPr/>
        </p:nvSpPr>
        <p:spPr>
          <a:xfrm>
            <a:off x="3802743" y="6244289"/>
            <a:ext cx="1468672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Daniel Goleman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35"/>
          <p:cNvSpPr txBox="1">
            <a:spLocks noGrp="1"/>
          </p:cNvSpPr>
          <p:nvPr>
            <p:ph type="body" idx="1"/>
          </p:nvPr>
        </p:nvSpPr>
        <p:spPr>
          <a:xfrm>
            <a:off x="304800" y="1493837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</a:pPr>
            <a:r>
              <a:rPr lang="en-IN"/>
              <a:t>Key roles:</a:t>
            </a:r>
            <a:endParaRPr/>
          </a:p>
          <a:p>
            <a:pPr marL="22860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5715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01141"/>
              </a:buClr>
              <a:buSzPts val="2000"/>
              <a:buFont typeface="Arial"/>
              <a:buChar char="•"/>
            </a:pPr>
            <a:r>
              <a:rPr lang="en-IN"/>
              <a:t>Product Manager </a:t>
            </a:r>
            <a:endParaRPr/>
          </a:p>
          <a:p>
            <a:pPr marL="5715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01141"/>
              </a:buClr>
              <a:buSzPts val="2000"/>
              <a:buFont typeface="Arial"/>
              <a:buChar char="•"/>
            </a:pPr>
            <a:r>
              <a:rPr lang="en-IN"/>
              <a:t>Designer </a:t>
            </a:r>
            <a:endParaRPr/>
          </a:p>
          <a:p>
            <a:pPr marL="5715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01141"/>
              </a:buClr>
              <a:buSzPts val="2000"/>
              <a:buFont typeface="Arial"/>
              <a:buChar char="•"/>
            </a:pPr>
            <a:r>
              <a:rPr lang="en-IN"/>
              <a:t>Engineer </a:t>
            </a:r>
            <a:endParaRPr/>
          </a:p>
          <a:p>
            <a:pPr marL="5715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01141"/>
              </a:buClr>
              <a:buSzPts val="2000"/>
              <a:buFont typeface="Arial"/>
              <a:buChar char="•"/>
            </a:pPr>
            <a:r>
              <a:rPr lang="en-IN"/>
              <a:t>Product Marketing</a:t>
            </a:r>
            <a:endParaRPr/>
          </a:p>
          <a:p>
            <a:pPr marL="571500" marR="0" lvl="0" indent="-215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01141"/>
              </a:buClr>
              <a:buSzPts val="2000"/>
              <a:buFont typeface="Arial"/>
              <a:buNone/>
            </a:pPr>
            <a:endParaRPr/>
          </a:p>
        </p:txBody>
      </p:sp>
      <p:sp>
        <p:nvSpPr>
          <p:cNvPr id="345" name="Google Shape;345;p35"/>
          <p:cNvSpPr txBox="1">
            <a:spLocks noGrp="1"/>
          </p:cNvSpPr>
          <p:nvPr>
            <p:ph type="body" idx="2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600"/>
              <a:buNone/>
            </a:pPr>
            <a:r>
              <a:rPr lang="en-IN"/>
              <a:t>Product Team roles</a:t>
            </a:r>
            <a:endParaRPr/>
          </a:p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600"/>
              <a:buNone/>
            </a:pPr>
            <a:r>
              <a:rPr lang="en-IN" sz="1800" b="0"/>
              <a:t>(Book: Inspired)</a:t>
            </a:r>
            <a:endParaRPr b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62"/>
          <p:cNvSpPr txBox="1">
            <a:spLocks noGrp="1"/>
          </p:cNvSpPr>
          <p:nvPr>
            <p:ph type="body" idx="2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600"/>
              <a:buNone/>
            </a:pPr>
            <a:r>
              <a:rPr lang="en-IN"/>
              <a:t>Emotional intelligence</a:t>
            </a:r>
            <a:endParaRPr/>
          </a:p>
        </p:txBody>
      </p:sp>
      <p:pic>
        <p:nvPicPr>
          <p:cNvPr id="525" name="Google Shape;525;p62" descr="https://hbr.org/resources/images/article_assets/2017/01/W170124_GOLEMAN_EMOTIONALINTELLIGENC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2514" y="1527629"/>
            <a:ext cx="7765143" cy="4922837"/>
          </a:xfrm>
          <a:prstGeom prst="rect">
            <a:avLst/>
          </a:prstGeom>
          <a:noFill/>
          <a:ln>
            <a:noFill/>
          </a:ln>
        </p:spPr>
      </p:pic>
      <p:sp>
        <p:nvSpPr>
          <p:cNvPr id="526" name="Google Shape;526;p62"/>
          <p:cNvSpPr/>
          <p:nvPr/>
        </p:nvSpPr>
        <p:spPr>
          <a:xfrm>
            <a:off x="631371" y="4807504"/>
            <a:ext cx="1632857" cy="1169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N" sz="1400" b="0" i="0" u="none" strike="noStrike" cap="non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Emotions, strengths, weaknesses, drives, values and goals</a:t>
            </a:r>
            <a:endParaRPr sz="1400" b="0" i="0" u="none" strike="noStrike" cap="none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63"/>
          <p:cNvSpPr txBox="1">
            <a:spLocks noGrp="1"/>
          </p:cNvSpPr>
          <p:nvPr>
            <p:ph type="body" idx="1"/>
          </p:nvPr>
        </p:nvSpPr>
        <p:spPr>
          <a:xfrm>
            <a:off x="304800" y="1493837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01141"/>
              </a:buClr>
              <a:buSzPts val="2000"/>
              <a:buFont typeface="Arial"/>
              <a:buChar char="•"/>
            </a:pPr>
            <a:r>
              <a:rPr lang="en-IN"/>
              <a:t>An upset employee finds a compassionate ear. ... 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01141"/>
              </a:buClr>
              <a:buSzPts val="2000"/>
              <a:buFont typeface="Arial"/>
              <a:buChar char="•"/>
            </a:pPr>
            <a:r>
              <a:rPr lang="en-IN"/>
              <a:t>People listen to each other in meetings. ... 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01141"/>
              </a:buClr>
              <a:buSzPts val="2000"/>
              <a:buFont typeface="Arial"/>
              <a:buChar char="•"/>
            </a:pPr>
            <a:r>
              <a:rPr lang="en-IN"/>
              <a:t>People express themselves openly. ... 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01141"/>
              </a:buClr>
              <a:buSzPts val="2000"/>
              <a:buFont typeface="Arial"/>
              <a:buChar char="•"/>
            </a:pPr>
            <a:r>
              <a:rPr lang="en-IN"/>
              <a:t>Most change initiatives work. ... 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01141"/>
              </a:buClr>
              <a:buSzPts val="2000"/>
              <a:buFont typeface="Arial"/>
              <a:buChar char="•"/>
            </a:pPr>
            <a:r>
              <a:rPr lang="en-IN"/>
              <a:t>Flexibility. ... 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01141"/>
              </a:buClr>
              <a:buSzPts val="2000"/>
              <a:buFont typeface="Arial"/>
              <a:buChar char="•"/>
            </a:pPr>
            <a:r>
              <a:rPr lang="en-IN"/>
              <a:t>People have the freedom to be creative. ... </a:t>
            </a:r>
            <a:endParaRPr/>
          </a:p>
        </p:txBody>
      </p:sp>
      <p:sp>
        <p:nvSpPr>
          <p:cNvPr id="532" name="Google Shape;532;p63"/>
          <p:cNvSpPr txBox="1">
            <a:spLocks noGrp="1"/>
          </p:cNvSpPr>
          <p:nvPr>
            <p:ph type="body" idx="2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lnSpcReduction="1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IN"/>
              <a:t>Scene in an emotionally intelligent office</a:t>
            </a:r>
            <a:endParaRPr/>
          </a:p>
        </p:txBody>
      </p:sp>
      <p:sp>
        <p:nvSpPr>
          <p:cNvPr id="533" name="Google Shape;533;p63"/>
          <p:cNvSpPr/>
          <p:nvPr/>
        </p:nvSpPr>
        <p:spPr>
          <a:xfrm>
            <a:off x="428171" y="5650468"/>
            <a:ext cx="826588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N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https://magazinestoday.co.nz/7-great-examples-emotional-intelligence-workplace/People</a:t>
            </a:r>
            <a:r>
              <a:rPr lang="en-I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meet out of work time.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64"/>
          <p:cNvSpPr txBox="1">
            <a:spLocks noGrp="1"/>
          </p:cNvSpPr>
          <p:nvPr>
            <p:ph type="body" idx="1"/>
          </p:nvPr>
        </p:nvSpPr>
        <p:spPr>
          <a:xfrm>
            <a:off x="304800" y="1493837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01141"/>
              </a:buClr>
              <a:buSzPts val="2000"/>
              <a:buFont typeface="Arial"/>
              <a:buChar char="•"/>
            </a:pPr>
            <a:r>
              <a:rPr lang="en-IN"/>
              <a:t>Made friends easily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01141"/>
              </a:buClr>
              <a:buSzPts val="2000"/>
              <a:buFont typeface="Arial"/>
              <a:buChar char="•"/>
            </a:pPr>
            <a:r>
              <a:rPr lang="en-IN"/>
              <a:t>Ran the Tata group consisting of several top notch CEOs like Russi Modi (Tata Steel), Moolgaokar (Tata Motors)…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01141"/>
              </a:buClr>
              <a:buSzPts val="2000"/>
              <a:buFont typeface="Arial"/>
              <a:buChar char="•"/>
            </a:pPr>
            <a:r>
              <a:rPr lang="en-IN"/>
              <a:t>Gave them freedom, compromised his own opinions in order to respect them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01141"/>
              </a:buClr>
              <a:buSzPts val="2000"/>
              <a:buFont typeface="Arial"/>
              <a:buChar char="•"/>
            </a:pPr>
            <a:r>
              <a:rPr lang="en-IN"/>
              <a:t>Bold &amp; Adventurous – Tata Airlines then became Air India</a:t>
            </a:r>
            <a:endParaRPr/>
          </a:p>
          <a:p>
            <a:pPr marL="342900" marR="0" lvl="0" indent="-215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01141"/>
              </a:buClr>
              <a:buSzPts val="2000"/>
              <a:buFont typeface="Arial"/>
              <a:buNone/>
            </a:pPr>
            <a:endParaRPr/>
          </a:p>
        </p:txBody>
      </p:sp>
      <p:sp>
        <p:nvSpPr>
          <p:cNvPr id="539" name="Google Shape;539;p64"/>
          <p:cNvSpPr txBox="1">
            <a:spLocks noGrp="1"/>
          </p:cNvSpPr>
          <p:nvPr>
            <p:ph type="body" idx="2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lnSpcReduction="1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IN"/>
              <a:t>Example of High EQ person – JRD Tata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65"/>
          <p:cNvSpPr txBox="1">
            <a:spLocks noGrp="1"/>
          </p:cNvSpPr>
          <p:nvPr>
            <p:ph type="body" idx="1"/>
          </p:nvPr>
        </p:nvSpPr>
        <p:spPr>
          <a:xfrm>
            <a:off x="304800" y="1493838"/>
            <a:ext cx="8229600" cy="4525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</a:pPr>
            <a:r>
              <a:rPr lang="en-IN"/>
              <a:t>Video: </a:t>
            </a:r>
            <a:r>
              <a:rPr lang="en-IN" u="sng">
                <a:solidFill>
                  <a:schemeClr val="hlink"/>
                </a:solidFill>
                <a:hlinkClick r:id="rId3"/>
              </a:rPr>
              <a:t>https://www.youtube.com/watch?v=wJhfKYzKc0s</a:t>
            </a:r>
            <a:endParaRPr/>
          </a:p>
          <a:p>
            <a:pPr marL="342900" lvl="0" indent="-215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</a:pPr>
            <a:endParaRPr/>
          </a:p>
        </p:txBody>
      </p:sp>
      <p:sp>
        <p:nvSpPr>
          <p:cNvPr id="545" name="Google Shape;545;p65"/>
          <p:cNvSpPr txBox="1">
            <a:spLocks noGrp="1"/>
          </p:cNvSpPr>
          <p:nvPr>
            <p:ph type="body" idx="2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IN"/>
              <a:t>Importance of EQ</a:t>
            </a:r>
            <a:endParaRPr/>
          </a:p>
        </p:txBody>
      </p:sp>
      <p:pic>
        <p:nvPicPr>
          <p:cNvPr id="546" name="Google Shape;546;p65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38200" y="2078038"/>
            <a:ext cx="7553325" cy="42465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66"/>
          <p:cNvSpPr txBox="1">
            <a:spLocks noGrp="1"/>
          </p:cNvSpPr>
          <p:nvPr>
            <p:ph type="body" idx="1"/>
          </p:nvPr>
        </p:nvSpPr>
        <p:spPr>
          <a:xfrm>
            <a:off x="304800" y="1493838"/>
            <a:ext cx="8229600" cy="4525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</a:pPr>
            <a:r>
              <a:rPr lang="en-IN"/>
              <a:t>Democratic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</a:pPr>
            <a:r>
              <a:rPr lang="en-IN"/>
              <a:t>Authoritative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</a:pPr>
            <a:r>
              <a:rPr lang="en-IN"/>
              <a:t>Coercive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</a:pPr>
            <a:r>
              <a:rPr lang="en-IN"/>
              <a:t>Coaching</a:t>
            </a:r>
            <a:endParaRPr/>
          </a:p>
          <a:p>
            <a:pPr marL="342900" lvl="0" indent="-215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</a:pPr>
            <a:endParaRPr/>
          </a:p>
        </p:txBody>
      </p:sp>
      <p:sp>
        <p:nvSpPr>
          <p:cNvPr id="552" name="Google Shape;552;p66"/>
          <p:cNvSpPr txBox="1">
            <a:spLocks noGrp="1"/>
          </p:cNvSpPr>
          <p:nvPr>
            <p:ph type="body" idx="2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IN"/>
              <a:t>Leadership styles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67"/>
          <p:cNvSpPr txBox="1">
            <a:spLocks noGrp="1"/>
          </p:cNvSpPr>
          <p:nvPr>
            <p:ph type="body" idx="1"/>
          </p:nvPr>
        </p:nvSpPr>
        <p:spPr>
          <a:xfrm>
            <a:off x="304800" y="1493838"/>
            <a:ext cx="8229600" cy="4525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</a:pPr>
            <a:r>
              <a:rPr lang="en-IN"/>
              <a:t>Democratic: Trusts people to do the right things, Listens to concerns. </a:t>
            </a:r>
            <a:r>
              <a:rPr lang="en-IN">
                <a:solidFill>
                  <a:srgbClr val="0070C0"/>
                </a:solidFill>
              </a:rPr>
              <a:t>Works best when employees are knowledgeable and only need coordination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</a:pPr>
            <a:r>
              <a:rPr lang="en-IN"/>
              <a:t>Authoritative: Articulates vision and approach, Sets standards &amp; monitors performance. </a:t>
            </a:r>
            <a:r>
              <a:rPr lang="en-IN">
                <a:solidFill>
                  <a:srgbClr val="0070C0"/>
                </a:solidFill>
              </a:rPr>
              <a:t>Best when team is new and not very skilled and PM is an expert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</a:pPr>
            <a:r>
              <a:rPr lang="en-IN"/>
              <a:t>Coercive: Gives lot of directives, Expects immediate compliance, Close monitoring &amp; control. </a:t>
            </a:r>
            <a:r>
              <a:rPr lang="en-IN">
                <a:solidFill>
                  <a:srgbClr val="0070C0"/>
                </a:solidFill>
              </a:rPr>
              <a:t>Best during a crisis, when minor deviations might result in serious problems</a:t>
            </a:r>
            <a:r>
              <a:rPr lang="en-IN"/>
              <a:t>, dealing with problem employees, applied to straight forward tasks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</a:pPr>
            <a:r>
              <a:rPr lang="en-IN"/>
              <a:t>Coaching: Helps employees identify unique strengths and weaknesses, encourages team members to establish long term development goals. </a:t>
            </a:r>
            <a:r>
              <a:rPr lang="en-IN">
                <a:solidFill>
                  <a:srgbClr val="0070C0"/>
                </a:solidFill>
              </a:rPr>
              <a:t>Best when the engagement is a long one 2-4 years</a:t>
            </a:r>
            <a:endParaRPr/>
          </a:p>
          <a:p>
            <a:pPr marL="342900" lvl="0" indent="-215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</a:pPr>
            <a:endParaRPr/>
          </a:p>
        </p:txBody>
      </p:sp>
      <p:sp>
        <p:nvSpPr>
          <p:cNvPr id="558" name="Google Shape;558;p67"/>
          <p:cNvSpPr txBox="1">
            <a:spLocks noGrp="1"/>
          </p:cNvSpPr>
          <p:nvPr>
            <p:ph type="body" idx="2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IN"/>
              <a:t>Leadership styles…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68"/>
          <p:cNvSpPr txBox="1">
            <a:spLocks noGrp="1"/>
          </p:cNvSpPr>
          <p:nvPr>
            <p:ph type="body" idx="1"/>
          </p:nvPr>
        </p:nvSpPr>
        <p:spPr>
          <a:xfrm>
            <a:off x="304800" y="1493837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715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01141"/>
              </a:buClr>
              <a:buSzPts val="2000"/>
              <a:buFont typeface="Arial"/>
              <a:buChar char="•"/>
            </a:pPr>
            <a:r>
              <a:rPr lang="en-IN"/>
              <a:t>Technical skills needed: Some products are very technical – AI, Analytics</a:t>
            </a:r>
            <a:endParaRPr sz="1800"/>
          </a:p>
          <a:p>
            <a:pPr marL="571500" marR="0" lvl="0" indent="-215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01141"/>
              </a:buClr>
              <a:buSzPts val="2000"/>
              <a:buFont typeface="Arial"/>
              <a:buNone/>
            </a:pPr>
            <a:endParaRPr/>
          </a:p>
          <a:p>
            <a:pPr marL="5715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01141"/>
              </a:buClr>
              <a:buSzPts val="2000"/>
              <a:buFont typeface="Arial"/>
              <a:buChar char="•"/>
            </a:pPr>
            <a:r>
              <a:rPr lang="en-IN"/>
              <a:t>Company philosophy about PM (relationship with engineering) – PM drives engineering, Engineering drives Product, Partnership</a:t>
            </a:r>
            <a:endParaRPr sz="1800"/>
          </a:p>
          <a:p>
            <a:pPr marL="571500" marR="0" lvl="0" indent="-215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01141"/>
              </a:buClr>
              <a:buSzPts val="2000"/>
              <a:buFont typeface="Arial"/>
              <a:buNone/>
            </a:pPr>
            <a:endParaRPr/>
          </a:p>
          <a:p>
            <a:pPr marL="5715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01141"/>
              </a:buClr>
              <a:buSzPts val="2000"/>
              <a:buFont typeface="Arial"/>
              <a:buChar char="•"/>
            </a:pPr>
            <a:r>
              <a:rPr lang="en-IN"/>
              <a:t>Stage of company: Startup (broad exposure &amp; expectations), mature (more focused role)</a:t>
            </a:r>
            <a:endParaRPr sz="1800"/>
          </a:p>
          <a:p>
            <a:pPr marL="571500" marR="0" lvl="0" indent="-215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01141"/>
              </a:buClr>
              <a:buSzPts val="2000"/>
              <a:buFont typeface="Arial"/>
              <a:buNone/>
            </a:pPr>
            <a:endParaRPr/>
          </a:p>
          <a:p>
            <a:pPr marL="5715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01141"/>
              </a:buClr>
              <a:buSzPts val="2000"/>
              <a:buFont typeface="Arial"/>
              <a:buChar char="•"/>
            </a:pPr>
            <a:r>
              <a:rPr lang="en-IN"/>
              <a:t>Relationship with Leadership: Level of Autonomy to PMs</a:t>
            </a:r>
            <a:endParaRPr sz="1800"/>
          </a:p>
          <a:p>
            <a:pPr marL="571500" marR="0" lvl="0" indent="-215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01141"/>
              </a:buClr>
              <a:buSzPts val="2000"/>
              <a:buFont typeface="Arial"/>
              <a:buNone/>
            </a:pPr>
            <a:endParaRPr/>
          </a:p>
        </p:txBody>
      </p:sp>
      <p:sp>
        <p:nvSpPr>
          <p:cNvPr id="564" name="Google Shape;564;p68"/>
          <p:cNvSpPr txBox="1">
            <a:spLocks noGrp="1"/>
          </p:cNvSpPr>
          <p:nvPr>
            <p:ph type="body" idx="2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600"/>
              <a:buNone/>
            </a:pPr>
            <a:r>
              <a:rPr lang="en-IN"/>
              <a:t>Company fit</a:t>
            </a:r>
            <a:endParaRPr/>
          </a:p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600"/>
              <a:buNone/>
            </a:pPr>
            <a:r>
              <a:rPr lang="en-IN" sz="1800" b="0" u="sng">
                <a:solidFill>
                  <a:schemeClr val="hlink"/>
                </a:solidFill>
                <a:hlinkClick r:id="rId3"/>
              </a:rPr>
              <a:t>(hbr.org</a:t>
            </a:r>
            <a:r>
              <a:rPr lang="en-IN" sz="1800" b="0" u="sng"/>
              <a:t>)</a:t>
            </a:r>
            <a:r>
              <a:rPr lang="en-IN" sz="1800" b="0"/>
              <a:t> </a:t>
            </a:r>
            <a:endParaRPr sz="40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69"/>
          <p:cNvSpPr txBox="1">
            <a:spLocks noGrp="1"/>
          </p:cNvSpPr>
          <p:nvPr>
            <p:ph type="body" idx="1"/>
          </p:nvPr>
        </p:nvSpPr>
        <p:spPr>
          <a:xfrm>
            <a:off x="304800" y="4572000"/>
            <a:ext cx="8229600" cy="14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</a:pPr>
            <a:r>
              <a:rPr lang="en-IN"/>
              <a:t>Questions:</a:t>
            </a:r>
            <a:endParaRPr/>
          </a:p>
          <a:p>
            <a:pPr marL="57150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</a:pPr>
            <a:r>
              <a:rPr lang="en-IN"/>
              <a:t>What challenges of a PM are highlighted in this article?</a:t>
            </a:r>
            <a:endParaRPr/>
          </a:p>
          <a:p>
            <a:pPr marL="57150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</a:pPr>
            <a:r>
              <a:rPr lang="en-IN"/>
              <a:t>What qualities of Jane do you appreciate and why?</a:t>
            </a:r>
            <a:endParaRPr/>
          </a:p>
          <a:p>
            <a:pPr marL="571500" marR="0" lvl="0" indent="-215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01141"/>
              </a:buClr>
              <a:buSzPts val="2000"/>
              <a:buFont typeface="Arial"/>
              <a:buNone/>
            </a:pPr>
            <a:endParaRPr/>
          </a:p>
        </p:txBody>
      </p:sp>
      <p:sp>
        <p:nvSpPr>
          <p:cNvPr id="570" name="Google Shape;570;p69"/>
          <p:cNvSpPr txBox="1">
            <a:spLocks noGrp="1"/>
          </p:cNvSpPr>
          <p:nvPr>
            <p:ph type="body" idx="2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600"/>
              <a:buNone/>
            </a:pPr>
            <a:r>
              <a:rPr lang="en-IN"/>
              <a:t>Profile: Jane Manning of Google AdWords</a:t>
            </a:r>
            <a:endParaRPr/>
          </a:p>
        </p:txBody>
      </p:sp>
      <p:pic>
        <p:nvPicPr>
          <p:cNvPr id="571" name="Google Shape;571;p6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74883" y="2075544"/>
            <a:ext cx="1854317" cy="17963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70"/>
          <p:cNvSpPr txBox="1">
            <a:spLocks noGrp="1"/>
          </p:cNvSpPr>
          <p:nvPr>
            <p:ph type="body" idx="1"/>
          </p:nvPr>
        </p:nvSpPr>
        <p:spPr>
          <a:xfrm>
            <a:off x="304800" y="1493837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71500" marR="0" lvl="0" indent="-215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01141"/>
              </a:buClr>
              <a:buSzPts val="2000"/>
              <a:buFont typeface="Arial"/>
              <a:buNone/>
            </a:pPr>
            <a:endParaRPr/>
          </a:p>
        </p:txBody>
      </p:sp>
      <p:sp>
        <p:nvSpPr>
          <p:cNvPr id="577" name="Google Shape;577;p70"/>
          <p:cNvSpPr txBox="1">
            <a:spLocks noGrp="1"/>
          </p:cNvSpPr>
          <p:nvPr>
            <p:ph type="body" idx="2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600"/>
              <a:buNone/>
            </a:pPr>
            <a:r>
              <a:rPr lang="en-IN"/>
              <a:t>Appendix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36"/>
          <p:cNvSpPr txBox="1">
            <a:spLocks noGrp="1"/>
          </p:cNvSpPr>
          <p:nvPr>
            <p:ph type="body" idx="1"/>
          </p:nvPr>
        </p:nvSpPr>
        <p:spPr>
          <a:xfrm>
            <a:off x="304800" y="1493837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715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01141"/>
              </a:buClr>
              <a:buSzPts val="2000"/>
              <a:buFont typeface="Arial"/>
              <a:buChar char="•"/>
            </a:pPr>
            <a:r>
              <a:rPr lang="en-IN"/>
              <a:t>Overall in-charge of product</a:t>
            </a:r>
            <a:endParaRPr/>
          </a:p>
          <a:p>
            <a:pPr marL="5715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01141"/>
              </a:buClr>
              <a:buSzPts val="2000"/>
              <a:buFont typeface="Arial"/>
              <a:buChar char="•"/>
            </a:pPr>
            <a:r>
              <a:rPr lang="en-IN"/>
              <a:t>Drive product from concept to development to continuous evolution</a:t>
            </a:r>
            <a:endParaRPr/>
          </a:p>
          <a:p>
            <a:pPr marL="5715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01141"/>
              </a:buClr>
              <a:buSzPts val="2000"/>
              <a:buFont typeface="Arial"/>
              <a:buChar char="•"/>
            </a:pPr>
            <a:r>
              <a:rPr lang="en-IN"/>
              <a:t>Work closely with UX &amp; Engineering</a:t>
            </a:r>
            <a:endParaRPr/>
          </a:p>
          <a:p>
            <a:pPr marL="5715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01141"/>
              </a:buClr>
              <a:buSzPts val="2000"/>
              <a:buFont typeface="Arial"/>
              <a:buChar char="•"/>
            </a:pPr>
            <a:r>
              <a:rPr lang="en-IN"/>
              <a:t>Possesses</a:t>
            </a:r>
            <a:endParaRPr/>
          </a:p>
          <a:p>
            <a:pPr marL="91440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–"/>
            </a:pPr>
            <a:r>
              <a:rPr lang="en-IN"/>
              <a:t>Technology sophistication: knowledge, trends, applications </a:t>
            </a:r>
            <a:endParaRPr/>
          </a:p>
          <a:p>
            <a:pPr marL="91440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–"/>
            </a:pPr>
            <a:r>
              <a:rPr lang="en-IN"/>
              <a:t>Deep customer knowledge - their issues, pains, desires, how they think, how they work, and how they decide to buy.</a:t>
            </a:r>
            <a:endParaRPr/>
          </a:p>
          <a:p>
            <a:pPr marL="91440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–"/>
            </a:pPr>
            <a:r>
              <a:rPr lang="en-IN"/>
              <a:t>Market &amp; Industry knowledge: competitors, technology trends, understanding the role of social media for your market and customers, trade magazines, conferences</a:t>
            </a:r>
            <a:endParaRPr/>
          </a:p>
          <a:p>
            <a:pPr marL="571500" marR="0" lvl="0" indent="-215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01141"/>
              </a:buClr>
              <a:buSzPts val="2000"/>
              <a:buFont typeface="Arial"/>
              <a:buNone/>
            </a:pPr>
            <a:endParaRPr/>
          </a:p>
        </p:txBody>
      </p:sp>
      <p:sp>
        <p:nvSpPr>
          <p:cNvPr id="351" name="Google Shape;351;p36"/>
          <p:cNvSpPr txBox="1">
            <a:spLocks noGrp="1"/>
          </p:cNvSpPr>
          <p:nvPr>
            <p:ph type="body" idx="2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600"/>
              <a:buNone/>
            </a:pPr>
            <a:r>
              <a:rPr lang="en-IN"/>
              <a:t>Product manager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7"/>
          <p:cNvSpPr txBox="1">
            <a:spLocks noGrp="1"/>
          </p:cNvSpPr>
          <p:nvPr>
            <p:ph type="body" idx="1"/>
          </p:nvPr>
        </p:nvSpPr>
        <p:spPr>
          <a:xfrm>
            <a:off x="304800" y="1493837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715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01141"/>
              </a:buClr>
              <a:buSzPts val="2000"/>
              <a:buFont typeface="Arial"/>
              <a:buChar char="•"/>
            </a:pPr>
            <a:r>
              <a:rPr lang="en-IN"/>
              <a:t>Understands user personas, customer journeys</a:t>
            </a:r>
            <a:endParaRPr/>
          </a:p>
          <a:p>
            <a:pPr marL="5715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01141"/>
              </a:buClr>
              <a:buSzPts val="2000"/>
              <a:buFont typeface="Arial"/>
              <a:buChar char="•"/>
            </a:pPr>
            <a:r>
              <a:rPr lang="en-IN"/>
              <a:t>Design UX</a:t>
            </a:r>
            <a:endParaRPr/>
          </a:p>
          <a:p>
            <a:pPr marL="5715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01141"/>
              </a:buClr>
              <a:buSzPts val="2000"/>
              <a:buFont typeface="Arial"/>
              <a:buChar char="•"/>
            </a:pPr>
            <a:r>
              <a:rPr lang="en-IN"/>
              <a:t>Carry out usability testing</a:t>
            </a:r>
            <a:endParaRPr/>
          </a:p>
          <a:p>
            <a:pPr marL="5715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01141"/>
              </a:buClr>
              <a:buSzPts val="2000"/>
              <a:buFont typeface="Arial"/>
              <a:buChar char="•"/>
            </a:pPr>
            <a:r>
              <a:rPr lang="en-IN"/>
              <a:t>Design for accessibility</a:t>
            </a:r>
            <a:endParaRPr/>
          </a:p>
          <a:p>
            <a:pPr marL="571500" marR="0" lvl="0" indent="-215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01141"/>
              </a:buClr>
              <a:buSzPts val="2000"/>
              <a:buFont typeface="Arial"/>
              <a:buNone/>
            </a:pPr>
            <a:endParaRPr/>
          </a:p>
        </p:txBody>
      </p:sp>
      <p:sp>
        <p:nvSpPr>
          <p:cNvPr id="357" name="Google Shape;357;p37"/>
          <p:cNvSpPr txBox="1">
            <a:spLocks noGrp="1"/>
          </p:cNvSpPr>
          <p:nvPr>
            <p:ph type="body" idx="2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600"/>
              <a:buNone/>
            </a:pPr>
            <a:r>
              <a:rPr lang="en-IN"/>
              <a:t>Designer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38"/>
          <p:cNvSpPr txBox="1">
            <a:spLocks noGrp="1"/>
          </p:cNvSpPr>
          <p:nvPr>
            <p:ph type="body" idx="1"/>
          </p:nvPr>
        </p:nvSpPr>
        <p:spPr>
          <a:xfrm>
            <a:off x="304800" y="1493837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715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01141"/>
              </a:buClr>
              <a:buSzPts val="2000"/>
              <a:buFont typeface="Arial"/>
              <a:buChar char="•"/>
            </a:pPr>
            <a:r>
              <a:rPr lang="en-IN"/>
              <a:t>Architect the solution</a:t>
            </a:r>
            <a:endParaRPr/>
          </a:p>
          <a:p>
            <a:pPr marL="5715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01141"/>
              </a:buClr>
              <a:buSzPts val="2000"/>
              <a:buFont typeface="Arial"/>
              <a:buChar char="•"/>
            </a:pPr>
            <a:r>
              <a:rPr lang="en-IN"/>
              <a:t>Develop Proof-of-concept</a:t>
            </a:r>
            <a:endParaRPr/>
          </a:p>
          <a:p>
            <a:pPr marL="5715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01141"/>
              </a:buClr>
              <a:buSzPts val="2000"/>
              <a:buFont typeface="Arial"/>
              <a:buChar char="•"/>
            </a:pPr>
            <a:r>
              <a:rPr lang="en-IN"/>
              <a:t>Use Agile, DevOps</a:t>
            </a:r>
            <a:endParaRPr/>
          </a:p>
          <a:p>
            <a:pPr marL="5715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01141"/>
              </a:buClr>
              <a:buSzPts val="2000"/>
              <a:buFont typeface="Arial"/>
              <a:buChar char="•"/>
            </a:pPr>
            <a:r>
              <a:rPr lang="en-IN"/>
              <a:t>Carry out A/B testing</a:t>
            </a:r>
            <a:endParaRPr/>
          </a:p>
          <a:p>
            <a:pPr marL="571500" marR="0" lvl="0" indent="-215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01141"/>
              </a:buClr>
              <a:buSzPts val="2000"/>
              <a:buFont typeface="Arial"/>
              <a:buNone/>
            </a:pPr>
            <a:endParaRPr/>
          </a:p>
        </p:txBody>
      </p:sp>
      <p:sp>
        <p:nvSpPr>
          <p:cNvPr id="363" name="Google Shape;363;p38"/>
          <p:cNvSpPr txBox="1">
            <a:spLocks noGrp="1"/>
          </p:cNvSpPr>
          <p:nvPr>
            <p:ph type="body" idx="2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600"/>
              <a:buNone/>
            </a:pPr>
            <a:r>
              <a:rPr lang="en-IN"/>
              <a:t>Engineer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39"/>
          <p:cNvSpPr txBox="1">
            <a:spLocks noGrp="1"/>
          </p:cNvSpPr>
          <p:nvPr>
            <p:ph type="body" idx="1"/>
          </p:nvPr>
        </p:nvSpPr>
        <p:spPr>
          <a:xfrm>
            <a:off x="304800" y="1493837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715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01141"/>
              </a:buClr>
              <a:buSzPts val="2000"/>
              <a:buFont typeface="Arial"/>
              <a:buChar char="•"/>
            </a:pPr>
            <a:r>
              <a:rPr lang="en-IN"/>
              <a:t>Understand customer segments &amp; size</a:t>
            </a:r>
            <a:endParaRPr/>
          </a:p>
          <a:p>
            <a:pPr marL="5715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01141"/>
              </a:buClr>
              <a:buSzPts val="2000"/>
              <a:buFont typeface="Arial"/>
              <a:buChar char="•"/>
            </a:pPr>
            <a:r>
              <a:rPr lang="en-IN">
                <a:solidFill>
                  <a:schemeClr val="dk1"/>
                </a:solidFill>
              </a:rPr>
              <a:t>Positioning, messaging, Go-to-market plan</a:t>
            </a:r>
            <a:endParaRPr/>
          </a:p>
          <a:p>
            <a:pPr marL="5715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01141"/>
              </a:buClr>
              <a:buSzPts val="2000"/>
              <a:buFont typeface="Arial"/>
              <a:buChar char="•"/>
            </a:pPr>
            <a:r>
              <a:rPr lang="en-IN">
                <a:solidFill>
                  <a:schemeClr val="dk1"/>
                </a:solidFill>
              </a:rPr>
              <a:t>Measure impact of market campaigns</a:t>
            </a:r>
            <a:endParaRPr/>
          </a:p>
        </p:txBody>
      </p:sp>
      <p:sp>
        <p:nvSpPr>
          <p:cNvPr id="369" name="Google Shape;369;p39"/>
          <p:cNvSpPr txBox="1">
            <a:spLocks noGrp="1"/>
          </p:cNvSpPr>
          <p:nvPr>
            <p:ph type="body" idx="2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600"/>
              <a:buNone/>
            </a:pPr>
            <a:r>
              <a:rPr lang="en-IN"/>
              <a:t>Product marketing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40"/>
          <p:cNvSpPr txBox="1">
            <a:spLocks noGrp="1"/>
          </p:cNvSpPr>
          <p:nvPr>
            <p:ph type="body" idx="1"/>
          </p:nvPr>
        </p:nvSpPr>
        <p:spPr>
          <a:xfrm>
            <a:off x="304800" y="1493837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715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01141"/>
              </a:buClr>
              <a:buSzPts val="2000"/>
              <a:buFont typeface="Arial"/>
              <a:buChar char="•"/>
            </a:pPr>
            <a:r>
              <a:rPr lang="en-IN" sz="1800"/>
              <a:t>Missionaries: Need teams committed to solving problems for their customers</a:t>
            </a:r>
            <a:endParaRPr/>
          </a:p>
          <a:p>
            <a:pPr marL="5715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01141"/>
              </a:buClr>
              <a:buSzPts val="2000"/>
              <a:buFont typeface="Arial"/>
              <a:buChar char="•"/>
            </a:pPr>
            <a:r>
              <a:rPr lang="en-IN" sz="1800"/>
              <a:t>They are empowered to figure out the best way to meet those objectives, and they are accountable for the results</a:t>
            </a:r>
            <a:endParaRPr/>
          </a:p>
          <a:p>
            <a:pPr marL="5715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01141"/>
              </a:buClr>
              <a:buSzPts val="2000"/>
              <a:buFont typeface="Arial"/>
              <a:buChar char="•"/>
            </a:pPr>
            <a:r>
              <a:rPr lang="en-IN" sz="1800"/>
              <a:t>Team size: Around 8–12 engineers - </a:t>
            </a:r>
            <a:r>
              <a:rPr lang="en-IN" sz="1800" i="1"/>
              <a:t>two‐pizza rule</a:t>
            </a:r>
            <a:endParaRPr sz="1800"/>
          </a:p>
          <a:p>
            <a:pPr marL="5715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01141"/>
              </a:buClr>
              <a:buSzPts val="2000"/>
              <a:buFont typeface="Arial"/>
              <a:buChar char="•"/>
            </a:pPr>
            <a:r>
              <a:rPr lang="en-IN" sz="1800"/>
              <a:t>True collaboration – no hierarchy</a:t>
            </a:r>
            <a:endParaRPr sz="1800"/>
          </a:p>
          <a:p>
            <a:pPr marL="5715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01141"/>
              </a:buClr>
              <a:buSzPts val="2000"/>
              <a:buFont typeface="Arial"/>
              <a:buChar char="•"/>
            </a:pPr>
            <a:r>
              <a:rPr lang="en-IN" sz="1800"/>
              <a:t>Preferably co-located</a:t>
            </a:r>
            <a:endParaRPr/>
          </a:p>
          <a:p>
            <a:pPr marL="5715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01141"/>
              </a:buClr>
              <a:buSzPts val="2000"/>
              <a:buFont typeface="Arial"/>
              <a:buChar char="•"/>
            </a:pPr>
            <a:r>
              <a:rPr lang="en-IN" sz="1800"/>
              <a:t>Scope well defined: For example, you might be working on a team at eBay that's responsible for detecting and preventing frauds</a:t>
            </a:r>
            <a:endParaRPr sz="1800"/>
          </a:p>
          <a:p>
            <a:pPr marL="5715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01141"/>
              </a:buClr>
              <a:buSzPts val="2000"/>
              <a:buFont typeface="Arial"/>
              <a:buChar char="•"/>
            </a:pPr>
            <a:r>
              <a:rPr lang="en-IN" sz="1800"/>
              <a:t>Team duration: It takes time to get to know one another, and learn how to work well together. So, teams should stick together longer </a:t>
            </a:r>
            <a:endParaRPr sz="1800"/>
          </a:p>
          <a:p>
            <a:pPr marL="5715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01141"/>
              </a:buClr>
              <a:buSzPts val="2000"/>
              <a:buFont typeface="Arial"/>
              <a:buChar char="•"/>
            </a:pPr>
            <a:r>
              <a:rPr lang="en-IN" sz="1800"/>
              <a:t>Team autonomy: they are able to try to solve the problems they are assigned in the best way they see fit.</a:t>
            </a:r>
            <a:endParaRPr/>
          </a:p>
          <a:p>
            <a:pPr marL="571500" marR="0" lvl="0" indent="-215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01141"/>
              </a:buClr>
              <a:buSzPts val="2000"/>
              <a:buFont typeface="Arial"/>
              <a:buNone/>
            </a:pPr>
            <a:endParaRPr/>
          </a:p>
        </p:txBody>
      </p:sp>
      <p:sp>
        <p:nvSpPr>
          <p:cNvPr id="375" name="Google Shape;375;p40"/>
          <p:cNvSpPr txBox="1">
            <a:spLocks noGrp="1"/>
          </p:cNvSpPr>
          <p:nvPr>
            <p:ph type="body" idx="2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600"/>
              <a:buNone/>
            </a:pPr>
            <a:r>
              <a:rPr lang="en-IN" sz="2800"/>
              <a:t>Principles of strong product teams</a:t>
            </a:r>
            <a:endParaRPr/>
          </a:p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600"/>
              <a:buNone/>
            </a:pPr>
            <a:r>
              <a:rPr lang="en-IN" sz="1600" b="0"/>
              <a:t>(Book: Inspired)</a:t>
            </a:r>
            <a:endParaRPr sz="2800" b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41"/>
          <p:cNvSpPr txBox="1">
            <a:spLocks noGrp="1"/>
          </p:cNvSpPr>
          <p:nvPr>
            <p:ph type="body" idx="1"/>
          </p:nvPr>
        </p:nvSpPr>
        <p:spPr>
          <a:xfrm>
            <a:off x="304800" y="2819400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Font typeface="Arial"/>
              <a:buNone/>
            </a:pPr>
            <a:r>
              <a:rPr lang="en-IN" sz="2400"/>
              <a:t>Case study – Stages in Team development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9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10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2.xml><?xml version="1.0" encoding="utf-8"?>
<a:theme xmlns:a="http://schemas.openxmlformats.org/drawingml/2006/main" name="11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4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1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5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6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7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8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93BB9DCE8645E4D85AE066637E9DA4B" ma:contentTypeVersion="7" ma:contentTypeDescription="Create a new document." ma:contentTypeScope="" ma:versionID="fe7dd13ce45f543b4084f8aa73fa34f2">
  <xsd:schema xmlns:xsd="http://www.w3.org/2001/XMLSchema" xmlns:xs="http://www.w3.org/2001/XMLSchema" xmlns:p="http://schemas.microsoft.com/office/2006/metadata/properties" xmlns:ns2="8a1544a5-6ec8-4bbc-8101-c341ae766efb" targetNamespace="http://schemas.microsoft.com/office/2006/metadata/properties" ma:root="true" ma:fieldsID="e531934f27553bc1d6927f9a5c877514" ns2:_="">
    <xsd:import namespace="8a1544a5-6ec8-4bbc-8101-c341ae766ef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MediaServiceDateTaken" minOccurs="0"/>
                <xsd:element ref="ns2:MediaLengthInSeconds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a1544a5-6ec8-4bbc-8101-c341ae766ef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2" nillable="true" ma:displayName="MediaLengthInSeconds" ma:hidden="true" ma:internalName="MediaLengthInSeconds" ma:readOnly="true">
      <xsd:simpleType>
        <xsd:restriction base="dms:Unknown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8EBEEA34-CA2B-42B3-BF80-EB31785A55F5}"/>
</file>

<file path=customXml/itemProps2.xml><?xml version="1.0" encoding="utf-8"?>
<ds:datastoreItem xmlns:ds="http://schemas.openxmlformats.org/officeDocument/2006/customXml" ds:itemID="{48703609-925B-466A-B8EB-2540EE85A228}"/>
</file>

<file path=customXml/itemProps3.xml><?xml version="1.0" encoding="utf-8"?>
<ds:datastoreItem xmlns:ds="http://schemas.openxmlformats.org/officeDocument/2006/customXml" ds:itemID="{13E409F7-8827-4A6A-9A8A-F495C0BA141A}"/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1697</Words>
  <Application>Microsoft Office PowerPoint</Application>
  <PresentationFormat>On-screen Show (4:3)</PresentationFormat>
  <Paragraphs>205</Paragraphs>
  <Slides>38</Slides>
  <Notes>38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12</vt:i4>
      </vt:variant>
      <vt:variant>
        <vt:lpstr>Slide Titles</vt:lpstr>
      </vt:variant>
      <vt:variant>
        <vt:i4>38</vt:i4>
      </vt:variant>
    </vt:vector>
  </HeadingPairs>
  <TitlesOfParts>
    <vt:vector size="54" baseType="lpstr">
      <vt:lpstr>Arial</vt:lpstr>
      <vt:lpstr>Calibri</vt:lpstr>
      <vt:lpstr>Noto Sans Symbols</vt:lpstr>
      <vt:lpstr>Times New Roman</vt:lpstr>
      <vt:lpstr>2_Office Theme</vt:lpstr>
      <vt:lpstr>4_Office Theme</vt:lpstr>
      <vt:lpstr>Office Theme</vt:lpstr>
      <vt:lpstr>1_Office Theme</vt:lpstr>
      <vt:lpstr>3_Office Theme</vt:lpstr>
      <vt:lpstr>5_Office Theme</vt:lpstr>
      <vt:lpstr>6_Office Theme</vt:lpstr>
      <vt:lpstr>7_Office Theme</vt:lpstr>
      <vt:lpstr>8_Office Theme</vt:lpstr>
      <vt:lpstr>9_Office Theme</vt:lpstr>
      <vt:lpstr>10_Office Theme</vt:lpstr>
      <vt:lpstr>11_Office Theme</vt:lpstr>
      <vt:lpstr>Software Product Management  Team &amp; People aspects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Software Product Management  Team &amp; People aspects</dc:title>
  <cp:lastModifiedBy>DELL</cp:lastModifiedBy>
  <cp:revision>1</cp:revision>
  <dcterms:modified xsi:type="dcterms:W3CDTF">2022-10-29T02:32:18Z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0x010100D93BB9DCE8645E4D85AE066637E9DA4B</vt:lpwstr>
  </property>
</Properties>
</file>